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5" r:id="rId2"/>
    <p:sldId id="303" r:id="rId3"/>
    <p:sldId id="304" r:id="rId4"/>
    <p:sldId id="305" r:id="rId5"/>
    <p:sldId id="306" r:id="rId6"/>
    <p:sldId id="312" r:id="rId7"/>
    <p:sldId id="296" r:id="rId8"/>
    <p:sldId id="307" r:id="rId9"/>
    <p:sldId id="308" r:id="rId10"/>
    <p:sldId id="309" r:id="rId11"/>
    <p:sldId id="310" r:id="rId12"/>
    <p:sldId id="311" r:id="rId13"/>
    <p:sldId id="294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7A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68" autoAdjust="0"/>
    <p:restoredTop sz="84674" autoAdjust="0"/>
  </p:normalViewPr>
  <p:slideViewPr>
    <p:cSldViewPr snapToGrid="0">
      <p:cViewPr varScale="1">
        <p:scale>
          <a:sx n="56" d="100"/>
          <a:sy n="56" d="100"/>
        </p:scale>
        <p:origin x="142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804C8-FA9E-4CF4-83A0-1B2E4EDD58CE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68444-004B-4410-84F3-653F14946BC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9131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8477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785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2036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7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8134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868444-004B-4410-84F3-653F14946BC0}" type="slidenum">
              <a:rPr lang="es-CO" smtClean="0"/>
              <a:t>13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2036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17/11/2022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n 30" descr="Interfaz de usuario gráfica&#10;&#10;Descripción generada automáticamente">
            <a:extLst>
              <a:ext uri="{FF2B5EF4-FFF2-40B4-BE49-F238E27FC236}">
                <a16:creationId xmlns:a16="http://schemas.microsoft.com/office/drawing/2014/main" id="{CF0DE86E-E285-F49B-B1E4-F95FA7F497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</a:extLst>
          </a:blip>
          <a:srcRect t="8236" r="1" b="1"/>
          <a:stretch/>
        </p:blipFill>
        <p:spPr>
          <a:xfrm>
            <a:off x="0" y="32666"/>
            <a:ext cx="12192000" cy="6857990"/>
          </a:xfrm>
          <a:custGeom>
            <a:avLst/>
            <a:gdLst/>
            <a:ahLst/>
            <a:cxnLst/>
            <a:rect l="l" t="t" r="r" b="b"/>
            <a:pathLst>
              <a:path w="11862684" h="6858000">
                <a:moveTo>
                  <a:pt x="1047342" y="0"/>
                </a:moveTo>
                <a:lnTo>
                  <a:pt x="4590463" y="0"/>
                </a:lnTo>
                <a:lnTo>
                  <a:pt x="5499874" y="0"/>
                </a:lnTo>
                <a:lnTo>
                  <a:pt x="5723425" y="0"/>
                </a:lnTo>
                <a:lnTo>
                  <a:pt x="7580390" y="0"/>
                </a:lnTo>
                <a:lnTo>
                  <a:pt x="7747884" y="0"/>
                </a:lnTo>
                <a:lnTo>
                  <a:pt x="7824084" y="0"/>
                </a:lnTo>
                <a:lnTo>
                  <a:pt x="11862684" y="0"/>
                </a:lnTo>
                <a:lnTo>
                  <a:pt x="11862684" y="6858000"/>
                </a:lnTo>
                <a:lnTo>
                  <a:pt x="7824084" y="6858000"/>
                </a:lnTo>
                <a:lnTo>
                  <a:pt x="7747884" y="6858000"/>
                </a:lnTo>
                <a:lnTo>
                  <a:pt x="7580390" y="6858000"/>
                </a:lnTo>
                <a:lnTo>
                  <a:pt x="5723425" y="6858000"/>
                </a:lnTo>
                <a:lnTo>
                  <a:pt x="5499874" y="6858000"/>
                </a:lnTo>
                <a:lnTo>
                  <a:pt x="4590463" y="6858000"/>
                </a:lnTo>
                <a:lnTo>
                  <a:pt x="1654188" y="6858000"/>
                </a:lnTo>
                <a:cubicBezTo>
                  <a:pt x="1530404" y="6786859"/>
                  <a:pt x="1412658" y="6701489"/>
                  <a:pt x="1279816" y="6658805"/>
                </a:cubicBezTo>
                <a:cubicBezTo>
                  <a:pt x="1189242" y="6630349"/>
                  <a:pt x="1101686" y="6580550"/>
                  <a:pt x="1116783" y="6431153"/>
                </a:cubicBezTo>
                <a:cubicBezTo>
                  <a:pt x="1119802" y="6388469"/>
                  <a:pt x="1095648" y="6356456"/>
                  <a:pt x="1059419" y="6367127"/>
                </a:cubicBezTo>
                <a:cubicBezTo>
                  <a:pt x="989979" y="6388469"/>
                  <a:pt x="956768" y="6327999"/>
                  <a:pt x="917520" y="6281757"/>
                </a:cubicBezTo>
                <a:cubicBezTo>
                  <a:pt x="848079" y="6199945"/>
                  <a:pt x="781658" y="6114575"/>
                  <a:pt x="669950" y="6100347"/>
                </a:cubicBezTo>
                <a:cubicBezTo>
                  <a:pt x="691084" y="6036320"/>
                  <a:pt x="727312" y="6043434"/>
                  <a:pt x="760524" y="6057663"/>
                </a:cubicBezTo>
                <a:cubicBezTo>
                  <a:pt x="848079" y="6093234"/>
                  <a:pt x="935634" y="6132361"/>
                  <a:pt x="1023188" y="6167932"/>
                </a:cubicBezTo>
                <a:cubicBezTo>
                  <a:pt x="1080552" y="6189274"/>
                  <a:pt x="1137916" y="6221287"/>
                  <a:pt x="1213395" y="6196388"/>
                </a:cubicBezTo>
                <a:cubicBezTo>
                  <a:pt x="1146974" y="6068335"/>
                  <a:pt x="1035266" y="6043434"/>
                  <a:pt x="944692" y="6004307"/>
                </a:cubicBezTo>
                <a:cubicBezTo>
                  <a:pt x="832982" y="5954508"/>
                  <a:pt x="766562" y="5862025"/>
                  <a:pt x="685045" y="5755314"/>
                </a:cubicBezTo>
                <a:cubicBezTo>
                  <a:pt x="766562" y="5726858"/>
                  <a:pt x="817887" y="5805112"/>
                  <a:pt x="884310" y="5801555"/>
                </a:cubicBezTo>
                <a:cubicBezTo>
                  <a:pt x="887328" y="5790884"/>
                  <a:pt x="893366" y="5769542"/>
                  <a:pt x="893366" y="5769542"/>
                </a:cubicBezTo>
                <a:cubicBezTo>
                  <a:pt x="784676" y="5712629"/>
                  <a:pt x="736372" y="5605917"/>
                  <a:pt x="718256" y="5474306"/>
                </a:cubicBezTo>
                <a:cubicBezTo>
                  <a:pt x="712218" y="5406721"/>
                  <a:pt x="672970" y="5385379"/>
                  <a:pt x="633720" y="5353367"/>
                </a:cubicBezTo>
                <a:cubicBezTo>
                  <a:pt x="500878" y="5243097"/>
                  <a:pt x="358980" y="5143500"/>
                  <a:pt x="247270" y="4994104"/>
                </a:cubicBezTo>
                <a:cubicBezTo>
                  <a:pt x="377094" y="5011889"/>
                  <a:pt x="479744" y="5111487"/>
                  <a:pt x="615606" y="5154171"/>
                </a:cubicBezTo>
                <a:cubicBezTo>
                  <a:pt x="506917" y="4990547"/>
                  <a:pt x="365016" y="4905177"/>
                  <a:pt x="235194" y="4805580"/>
                </a:cubicBezTo>
                <a:cubicBezTo>
                  <a:pt x="174810" y="4759339"/>
                  <a:pt x="120468" y="4702425"/>
                  <a:pt x="51026" y="4677526"/>
                </a:cubicBezTo>
                <a:cubicBezTo>
                  <a:pt x="26873" y="4670412"/>
                  <a:pt x="-15396" y="4652628"/>
                  <a:pt x="5740" y="4602828"/>
                </a:cubicBezTo>
                <a:cubicBezTo>
                  <a:pt x="23854" y="4560144"/>
                  <a:pt x="57065" y="4574373"/>
                  <a:pt x="87257" y="4585042"/>
                </a:cubicBezTo>
                <a:cubicBezTo>
                  <a:pt x="159715" y="4613499"/>
                  <a:pt x="238213" y="4613499"/>
                  <a:pt x="337844" y="4613499"/>
                </a:cubicBezTo>
                <a:cubicBezTo>
                  <a:pt x="253310" y="4478331"/>
                  <a:pt x="99332" y="4521016"/>
                  <a:pt x="26873" y="4378734"/>
                </a:cubicBezTo>
                <a:cubicBezTo>
                  <a:pt x="117448" y="4353835"/>
                  <a:pt x="186888" y="4403633"/>
                  <a:pt x="259346" y="4414305"/>
                </a:cubicBezTo>
                <a:cubicBezTo>
                  <a:pt x="325769" y="4424975"/>
                  <a:pt x="340863" y="4400076"/>
                  <a:pt x="325769" y="4321821"/>
                </a:cubicBezTo>
                <a:cubicBezTo>
                  <a:pt x="301616" y="4200882"/>
                  <a:pt x="337844" y="4140411"/>
                  <a:pt x="434458" y="4172424"/>
                </a:cubicBezTo>
                <a:cubicBezTo>
                  <a:pt x="525031" y="4204438"/>
                  <a:pt x="534089" y="4158196"/>
                  <a:pt x="509936" y="4090612"/>
                </a:cubicBezTo>
                <a:cubicBezTo>
                  <a:pt x="473706" y="3991015"/>
                  <a:pt x="512954" y="3912759"/>
                  <a:pt x="540128" y="3827390"/>
                </a:cubicBezTo>
                <a:cubicBezTo>
                  <a:pt x="582395" y="3699337"/>
                  <a:pt x="564281" y="3635309"/>
                  <a:pt x="476725" y="3539269"/>
                </a:cubicBezTo>
                <a:cubicBezTo>
                  <a:pt x="425400" y="3485914"/>
                  <a:pt x="374074" y="3439672"/>
                  <a:pt x="301616" y="3393429"/>
                </a:cubicBezTo>
                <a:cubicBezTo>
                  <a:pt x="467668" y="3368530"/>
                  <a:pt x="295577" y="3283162"/>
                  <a:pt x="352940" y="3229805"/>
                </a:cubicBezTo>
                <a:cubicBezTo>
                  <a:pt x="470686" y="3208463"/>
                  <a:pt x="564281" y="3379202"/>
                  <a:pt x="724294" y="3329402"/>
                </a:cubicBezTo>
                <a:cubicBezTo>
                  <a:pt x="531070" y="3183563"/>
                  <a:pt x="313691" y="3137322"/>
                  <a:pt x="171792" y="2941684"/>
                </a:cubicBezTo>
                <a:cubicBezTo>
                  <a:pt x="205002" y="2899000"/>
                  <a:pt x="238213" y="2941684"/>
                  <a:pt x="265385" y="2923898"/>
                </a:cubicBezTo>
                <a:cubicBezTo>
                  <a:pt x="265385" y="2913227"/>
                  <a:pt x="582395" y="2980812"/>
                  <a:pt x="600510" y="2703362"/>
                </a:cubicBezTo>
                <a:cubicBezTo>
                  <a:pt x="606548" y="2703362"/>
                  <a:pt x="612587" y="2703362"/>
                  <a:pt x="618624" y="2692689"/>
                </a:cubicBezTo>
                <a:cubicBezTo>
                  <a:pt x="651834" y="2653563"/>
                  <a:pt x="621644" y="2561080"/>
                  <a:pt x="675988" y="2553965"/>
                </a:cubicBezTo>
                <a:cubicBezTo>
                  <a:pt x="736372" y="2546851"/>
                  <a:pt x="793735" y="2514837"/>
                  <a:pt x="857136" y="2532623"/>
                </a:cubicBezTo>
                <a:cubicBezTo>
                  <a:pt x="905443" y="2546851"/>
                  <a:pt x="956768" y="2564636"/>
                  <a:pt x="1008094" y="2564636"/>
                </a:cubicBezTo>
                <a:cubicBezTo>
                  <a:pt x="1062438" y="2564636"/>
                  <a:pt x="1137916" y="2685576"/>
                  <a:pt x="1171128" y="2525509"/>
                </a:cubicBezTo>
                <a:cubicBezTo>
                  <a:pt x="1171128" y="2518395"/>
                  <a:pt x="1264720" y="2536181"/>
                  <a:pt x="1316045" y="2543294"/>
                </a:cubicBezTo>
                <a:cubicBezTo>
                  <a:pt x="1358314" y="2550408"/>
                  <a:pt x="1409640" y="2582422"/>
                  <a:pt x="1439830" y="2518395"/>
                </a:cubicBezTo>
                <a:cubicBezTo>
                  <a:pt x="1454926" y="2479267"/>
                  <a:pt x="1382466" y="2408126"/>
                  <a:pt x="1319065" y="2401012"/>
                </a:cubicBezTo>
                <a:cubicBezTo>
                  <a:pt x="1261702" y="2393898"/>
                  <a:pt x="1204338" y="2386784"/>
                  <a:pt x="1149994" y="2401012"/>
                </a:cubicBezTo>
                <a:cubicBezTo>
                  <a:pt x="1083572" y="2418796"/>
                  <a:pt x="1047342" y="2390340"/>
                  <a:pt x="1029227" y="2326314"/>
                </a:cubicBezTo>
                <a:cubicBezTo>
                  <a:pt x="1008094" y="2258731"/>
                  <a:pt x="968844" y="2223159"/>
                  <a:pt x="914500" y="2191146"/>
                </a:cubicBezTo>
                <a:cubicBezTo>
                  <a:pt x="781658" y="2112891"/>
                  <a:pt x="654854" y="2020407"/>
                  <a:pt x="509936" y="1974165"/>
                </a:cubicBezTo>
                <a:cubicBezTo>
                  <a:pt x="482764" y="1967051"/>
                  <a:pt x="449553" y="1952823"/>
                  <a:pt x="437476" y="1892353"/>
                </a:cubicBezTo>
                <a:cubicBezTo>
                  <a:pt x="829964" y="1984836"/>
                  <a:pt x="1186222" y="2223159"/>
                  <a:pt x="1590788" y="2208931"/>
                </a:cubicBezTo>
                <a:cubicBezTo>
                  <a:pt x="1482098" y="2134233"/>
                  <a:pt x="1352276" y="2130676"/>
                  <a:pt x="1234528" y="2077320"/>
                </a:cubicBezTo>
                <a:cubicBezTo>
                  <a:pt x="1319065" y="2038192"/>
                  <a:pt x="1397562" y="2080877"/>
                  <a:pt x="1476060" y="2102219"/>
                </a:cubicBezTo>
                <a:cubicBezTo>
                  <a:pt x="1542482" y="2120004"/>
                  <a:pt x="1602864" y="2123562"/>
                  <a:pt x="1608902" y="2013292"/>
                </a:cubicBezTo>
                <a:cubicBezTo>
                  <a:pt x="1608902" y="2002622"/>
                  <a:pt x="1608902" y="1995507"/>
                  <a:pt x="1608902" y="1984836"/>
                </a:cubicBezTo>
                <a:cubicBezTo>
                  <a:pt x="1584749" y="1938595"/>
                  <a:pt x="1551538" y="1917252"/>
                  <a:pt x="1509271" y="1903025"/>
                </a:cubicBezTo>
                <a:cubicBezTo>
                  <a:pt x="1485118" y="1895910"/>
                  <a:pt x="1451907" y="1881683"/>
                  <a:pt x="1451907" y="1849668"/>
                </a:cubicBezTo>
                <a:cubicBezTo>
                  <a:pt x="1454926" y="1728729"/>
                  <a:pt x="1373409" y="1693158"/>
                  <a:pt x="1294912" y="1657587"/>
                </a:cubicBezTo>
                <a:cubicBezTo>
                  <a:pt x="1337180" y="1597117"/>
                  <a:pt x="1373409" y="1639802"/>
                  <a:pt x="1406620" y="1636245"/>
                </a:cubicBezTo>
                <a:cubicBezTo>
                  <a:pt x="1427754" y="1632688"/>
                  <a:pt x="1448887" y="1629132"/>
                  <a:pt x="1448887" y="1597117"/>
                </a:cubicBezTo>
                <a:cubicBezTo>
                  <a:pt x="1448887" y="1572219"/>
                  <a:pt x="1439830" y="1540204"/>
                  <a:pt x="1418696" y="1540204"/>
                </a:cubicBezTo>
                <a:cubicBezTo>
                  <a:pt x="1285854" y="1536647"/>
                  <a:pt x="1210375" y="1365909"/>
                  <a:pt x="1071494" y="1365909"/>
                </a:cubicBezTo>
                <a:cubicBezTo>
                  <a:pt x="986960" y="1365909"/>
                  <a:pt x="1113764" y="1269868"/>
                  <a:pt x="1044324" y="1230741"/>
                </a:cubicBezTo>
                <a:cubicBezTo>
                  <a:pt x="1029227" y="1220069"/>
                  <a:pt x="1086591" y="1205842"/>
                  <a:pt x="1110744" y="1209399"/>
                </a:cubicBezTo>
                <a:cubicBezTo>
                  <a:pt x="1134897" y="1212955"/>
                  <a:pt x="1156032" y="1237855"/>
                  <a:pt x="1186222" y="1220069"/>
                </a:cubicBezTo>
                <a:cubicBezTo>
                  <a:pt x="1201318" y="1156043"/>
                  <a:pt x="1162069" y="1131144"/>
                  <a:pt x="1125840" y="1113358"/>
                </a:cubicBezTo>
                <a:cubicBezTo>
                  <a:pt x="1047342" y="1070674"/>
                  <a:pt x="968844" y="1020875"/>
                  <a:pt x="881290" y="1006647"/>
                </a:cubicBezTo>
                <a:cubicBezTo>
                  <a:pt x="851099" y="1003089"/>
                  <a:pt x="832982" y="985305"/>
                  <a:pt x="836002" y="949734"/>
                </a:cubicBezTo>
                <a:cubicBezTo>
                  <a:pt x="842040" y="903491"/>
                  <a:pt x="872232" y="917720"/>
                  <a:pt x="896385" y="921277"/>
                </a:cubicBezTo>
                <a:cubicBezTo>
                  <a:pt x="911482" y="924835"/>
                  <a:pt x="926577" y="935506"/>
                  <a:pt x="941672" y="910606"/>
                </a:cubicBezTo>
                <a:cubicBezTo>
                  <a:pt x="588434" y="658055"/>
                  <a:pt x="401247" y="672284"/>
                  <a:pt x="5740" y="465975"/>
                </a:cubicBezTo>
                <a:cubicBezTo>
                  <a:pt x="93294" y="426847"/>
                  <a:pt x="156696" y="455303"/>
                  <a:pt x="217079" y="462417"/>
                </a:cubicBezTo>
                <a:cubicBezTo>
                  <a:pt x="368036" y="480203"/>
                  <a:pt x="274442" y="512216"/>
                  <a:pt x="425400" y="533558"/>
                </a:cubicBezTo>
                <a:cubicBezTo>
                  <a:pt x="497860" y="544229"/>
                  <a:pt x="564281" y="579800"/>
                  <a:pt x="645798" y="522887"/>
                </a:cubicBezTo>
                <a:cubicBezTo>
                  <a:pt x="700142" y="483759"/>
                  <a:pt x="787696" y="526444"/>
                  <a:pt x="854118" y="558458"/>
                </a:cubicBezTo>
                <a:cubicBezTo>
                  <a:pt x="908462" y="586915"/>
                  <a:pt x="962806" y="594028"/>
                  <a:pt x="1035266" y="558458"/>
                </a:cubicBezTo>
                <a:cubicBezTo>
                  <a:pt x="968844" y="537116"/>
                  <a:pt x="917520" y="519330"/>
                  <a:pt x="866193" y="505101"/>
                </a:cubicBezTo>
                <a:cubicBezTo>
                  <a:pt x="823926" y="494431"/>
                  <a:pt x="799772" y="469532"/>
                  <a:pt x="802792" y="416176"/>
                </a:cubicBezTo>
                <a:cubicBezTo>
                  <a:pt x="802792" y="387720"/>
                  <a:pt x="793735" y="348592"/>
                  <a:pt x="823926" y="334364"/>
                </a:cubicBezTo>
                <a:cubicBezTo>
                  <a:pt x="848079" y="320135"/>
                  <a:pt x="881290" y="334364"/>
                  <a:pt x="893366" y="359262"/>
                </a:cubicBezTo>
                <a:cubicBezTo>
                  <a:pt x="908462" y="405504"/>
                  <a:pt x="923557" y="448189"/>
                  <a:pt x="974883" y="451747"/>
                </a:cubicBezTo>
                <a:cubicBezTo>
                  <a:pt x="1044324" y="458860"/>
                  <a:pt x="1005074" y="430405"/>
                  <a:pt x="992998" y="394834"/>
                </a:cubicBezTo>
                <a:cubicBezTo>
                  <a:pt x="980921" y="355706"/>
                  <a:pt x="1017152" y="345034"/>
                  <a:pt x="1041304" y="352148"/>
                </a:cubicBezTo>
                <a:cubicBezTo>
                  <a:pt x="1131878" y="384162"/>
                  <a:pt x="1225472" y="327250"/>
                  <a:pt x="1319065" y="373491"/>
                </a:cubicBezTo>
                <a:cubicBezTo>
                  <a:pt x="1294912" y="259665"/>
                  <a:pt x="1243586" y="209867"/>
                  <a:pt x="1134897" y="192082"/>
                </a:cubicBezTo>
                <a:cubicBezTo>
                  <a:pt x="1095648" y="188525"/>
                  <a:pt x="1053380" y="195638"/>
                  <a:pt x="1017152" y="163625"/>
                </a:cubicBezTo>
                <a:cubicBezTo>
                  <a:pt x="996016" y="145839"/>
                  <a:pt x="974883" y="124497"/>
                  <a:pt x="989979" y="88927"/>
                </a:cubicBezTo>
                <a:cubicBezTo>
                  <a:pt x="999036" y="64027"/>
                  <a:pt x="1023188" y="64027"/>
                  <a:pt x="1044324" y="71141"/>
                </a:cubicBezTo>
                <a:cubicBezTo>
                  <a:pt x="1131878" y="110269"/>
                  <a:pt x="1225472" y="120941"/>
                  <a:pt x="1316045" y="135168"/>
                </a:cubicBezTo>
                <a:cubicBezTo>
                  <a:pt x="1331142" y="138725"/>
                  <a:pt x="1346237" y="145839"/>
                  <a:pt x="1361334" y="110269"/>
                </a:cubicBezTo>
                <a:cubicBezTo>
                  <a:pt x="1255664" y="78255"/>
                  <a:pt x="1153012" y="35571"/>
                  <a:pt x="1047342" y="0"/>
                </a:cubicBezTo>
                <a:close/>
              </a:path>
            </a:pathLst>
          </a:custGeom>
        </p:spPr>
      </p:pic>
      <p:sp>
        <p:nvSpPr>
          <p:cNvPr id="32" name="Elipse 31">
            <a:extLst>
              <a:ext uri="{FF2B5EF4-FFF2-40B4-BE49-F238E27FC236}">
                <a16:creationId xmlns:a16="http://schemas.microsoft.com/office/drawing/2014/main" id="{8D059A94-B4FC-20CA-5EF5-C9713F20C242}"/>
              </a:ext>
            </a:extLst>
          </p:cNvPr>
          <p:cNvSpPr/>
          <p:nvPr/>
        </p:nvSpPr>
        <p:spPr>
          <a:xfrm>
            <a:off x="4330101" y="3942047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3" name="Elipse 32">
            <a:extLst>
              <a:ext uri="{FF2B5EF4-FFF2-40B4-BE49-F238E27FC236}">
                <a16:creationId xmlns:a16="http://schemas.microsoft.com/office/drawing/2014/main" id="{BB2B3878-72F2-4863-5C1A-5893167622EF}"/>
              </a:ext>
            </a:extLst>
          </p:cNvPr>
          <p:cNvSpPr/>
          <p:nvPr/>
        </p:nvSpPr>
        <p:spPr>
          <a:xfrm>
            <a:off x="6907648" y="3942047"/>
            <a:ext cx="451799" cy="45789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784AE031-04A4-7342-FEF8-0A84C44C77AC}"/>
              </a:ext>
            </a:extLst>
          </p:cNvPr>
          <p:cNvSpPr txBox="1"/>
          <p:nvPr/>
        </p:nvSpPr>
        <p:spPr>
          <a:xfrm>
            <a:off x="7453155" y="3906665"/>
            <a:ext cx="32330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/>
              <a:t>Administrador De </a:t>
            </a:r>
          </a:p>
          <a:p>
            <a:pPr algn="ctr"/>
            <a:r>
              <a:rPr lang="es-CO" sz="3200" dirty="0"/>
              <a:t>memoria </a:t>
            </a:r>
            <a:r>
              <a:rPr lang="es-CO" sz="3200" b="1" dirty="0"/>
              <a:t>(RAM)</a:t>
            </a:r>
          </a:p>
        </p:txBody>
      </p:sp>
      <p:sp>
        <p:nvSpPr>
          <p:cNvPr id="35" name="Elipse 34">
            <a:extLst>
              <a:ext uri="{FF2B5EF4-FFF2-40B4-BE49-F238E27FC236}">
                <a16:creationId xmlns:a16="http://schemas.microsoft.com/office/drawing/2014/main" id="{27AC5227-B0E0-D025-C49A-5BC333CF37D7}"/>
              </a:ext>
            </a:extLst>
          </p:cNvPr>
          <p:cNvSpPr/>
          <p:nvPr/>
        </p:nvSpPr>
        <p:spPr>
          <a:xfrm>
            <a:off x="3163909" y="4969091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6" name="Elipse 35">
            <a:extLst>
              <a:ext uri="{FF2B5EF4-FFF2-40B4-BE49-F238E27FC236}">
                <a16:creationId xmlns:a16="http://schemas.microsoft.com/office/drawing/2014/main" id="{710CB560-8AD6-7549-3370-50D0480DC920}"/>
              </a:ext>
            </a:extLst>
          </p:cNvPr>
          <p:cNvSpPr/>
          <p:nvPr/>
        </p:nvSpPr>
        <p:spPr>
          <a:xfrm>
            <a:off x="5741459" y="4969091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84AF5B21-67B7-E82D-7C70-688CA026BF15}"/>
              </a:ext>
            </a:extLst>
          </p:cNvPr>
          <p:cNvCxnSpPr>
            <a:cxnSpLocks/>
            <a:stCxn id="32" idx="6"/>
            <a:endCxn id="33" idx="2"/>
          </p:cNvCxnSpPr>
          <p:nvPr/>
        </p:nvCxnSpPr>
        <p:spPr>
          <a:xfrm>
            <a:off x="4595145" y="4074569"/>
            <a:ext cx="2312503" cy="964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1DA1B4FD-8809-9297-86B9-6958C3A52EA6}"/>
              </a:ext>
            </a:extLst>
          </p:cNvPr>
          <p:cNvCxnSpPr>
            <a:cxnSpLocks/>
            <a:endCxn id="32" idx="3"/>
          </p:cNvCxnSpPr>
          <p:nvPr/>
        </p:nvCxnSpPr>
        <p:spPr>
          <a:xfrm flipV="1">
            <a:off x="3428953" y="4168275"/>
            <a:ext cx="939963" cy="800816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782F7B46-F4DA-8F6F-1194-AC4E1B4F7F80}"/>
              </a:ext>
            </a:extLst>
          </p:cNvPr>
          <p:cNvCxnSpPr>
            <a:stCxn id="35" idx="5"/>
            <a:endCxn id="36" idx="3"/>
          </p:cNvCxnSpPr>
          <p:nvPr/>
        </p:nvCxnSpPr>
        <p:spPr>
          <a:xfrm>
            <a:off x="3390138" y="5195319"/>
            <a:ext cx="2390136" cy="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B4B31BDC-76FC-9906-188C-53DF15056FA3}"/>
              </a:ext>
            </a:extLst>
          </p:cNvPr>
          <p:cNvCxnSpPr>
            <a:cxnSpLocks/>
            <a:stCxn id="36" idx="6"/>
            <a:endCxn id="33" idx="3"/>
          </p:cNvCxnSpPr>
          <p:nvPr/>
        </p:nvCxnSpPr>
        <p:spPr>
          <a:xfrm flipV="1">
            <a:off x="6006503" y="4332883"/>
            <a:ext cx="967309" cy="76873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824589EF-86AB-ED9B-9D08-AC0318746319}"/>
              </a:ext>
            </a:extLst>
          </p:cNvPr>
          <p:cNvCxnSpPr>
            <a:stCxn id="32" idx="5"/>
            <a:endCxn id="36" idx="1"/>
          </p:cNvCxnSpPr>
          <p:nvPr/>
        </p:nvCxnSpPr>
        <p:spPr>
          <a:xfrm>
            <a:off x="4556330" y="4168275"/>
            <a:ext cx="1223944" cy="839631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9065D947-988C-4AED-1ED3-E9A0A907AC87}"/>
              </a:ext>
            </a:extLst>
          </p:cNvPr>
          <p:cNvCxnSpPr>
            <a:cxnSpLocks/>
            <a:stCxn id="35" idx="6"/>
            <a:endCxn id="33" idx="2"/>
          </p:cNvCxnSpPr>
          <p:nvPr/>
        </p:nvCxnSpPr>
        <p:spPr>
          <a:xfrm flipV="1">
            <a:off x="3428953" y="4170994"/>
            <a:ext cx="3478695" cy="930619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ipse 42">
            <a:extLst>
              <a:ext uri="{FF2B5EF4-FFF2-40B4-BE49-F238E27FC236}">
                <a16:creationId xmlns:a16="http://schemas.microsoft.com/office/drawing/2014/main" id="{AC1A89C1-3EAF-9C07-7FCC-927302A2CCFD}"/>
              </a:ext>
            </a:extLst>
          </p:cNvPr>
          <p:cNvSpPr/>
          <p:nvPr/>
        </p:nvSpPr>
        <p:spPr>
          <a:xfrm>
            <a:off x="5469787" y="297699"/>
            <a:ext cx="271672" cy="23853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8945977E-92A1-5FD3-2DFA-D8C211B515E6}"/>
              </a:ext>
            </a:extLst>
          </p:cNvPr>
          <p:cNvCxnSpPr/>
          <p:nvPr/>
        </p:nvCxnSpPr>
        <p:spPr>
          <a:xfrm>
            <a:off x="5466473" y="668754"/>
            <a:ext cx="31380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6346B111-4969-9C27-F7E4-A5D5B5F08C65}"/>
              </a:ext>
            </a:extLst>
          </p:cNvPr>
          <p:cNvSpPr txBox="1"/>
          <p:nvPr/>
        </p:nvSpPr>
        <p:spPr>
          <a:xfrm>
            <a:off x="5912797" y="455847"/>
            <a:ext cx="9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/>
              <a:t>Usuario</a:t>
            </a: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5F363CCF-E932-157C-6D69-6072DE2B666F}"/>
              </a:ext>
            </a:extLst>
          </p:cNvPr>
          <p:cNvCxnSpPr>
            <a:stCxn id="32" idx="7"/>
            <a:endCxn id="43" idx="3"/>
          </p:cNvCxnSpPr>
          <p:nvPr/>
        </p:nvCxnSpPr>
        <p:spPr>
          <a:xfrm flipV="1">
            <a:off x="4556330" y="501300"/>
            <a:ext cx="953242" cy="34795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5460CE6F-878F-2AE8-3FDC-717A9B5AC2B2}"/>
              </a:ext>
            </a:extLst>
          </p:cNvPr>
          <p:cNvCxnSpPr>
            <a:cxnSpLocks/>
            <a:endCxn id="43" idx="3"/>
          </p:cNvCxnSpPr>
          <p:nvPr/>
        </p:nvCxnSpPr>
        <p:spPr>
          <a:xfrm flipV="1">
            <a:off x="3428953" y="501300"/>
            <a:ext cx="2080619" cy="446779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DA49CF16-A267-67E0-1CA5-3399E3837B5C}"/>
              </a:ext>
            </a:extLst>
          </p:cNvPr>
          <p:cNvCxnSpPr>
            <a:cxnSpLocks/>
            <a:stCxn id="33" idx="7"/>
            <a:endCxn id="43" idx="5"/>
          </p:cNvCxnSpPr>
          <p:nvPr/>
        </p:nvCxnSpPr>
        <p:spPr>
          <a:xfrm flipH="1" flipV="1">
            <a:off x="5701674" y="501300"/>
            <a:ext cx="1591609" cy="3507804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210D4421-5808-6936-F182-39DB7DC2732D}"/>
              </a:ext>
            </a:extLst>
          </p:cNvPr>
          <p:cNvCxnSpPr>
            <a:cxnSpLocks/>
          </p:cNvCxnSpPr>
          <p:nvPr/>
        </p:nvCxnSpPr>
        <p:spPr>
          <a:xfrm flipH="1" flipV="1">
            <a:off x="5593519" y="575047"/>
            <a:ext cx="268358" cy="44328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Elipse 50">
            <a:extLst>
              <a:ext uri="{FF2B5EF4-FFF2-40B4-BE49-F238E27FC236}">
                <a16:creationId xmlns:a16="http://schemas.microsoft.com/office/drawing/2014/main" id="{CE48399E-201F-277D-D283-5222F9194B77}"/>
              </a:ext>
            </a:extLst>
          </p:cNvPr>
          <p:cNvSpPr/>
          <p:nvPr/>
        </p:nvSpPr>
        <p:spPr>
          <a:xfrm>
            <a:off x="6775127" y="4742863"/>
            <a:ext cx="265044" cy="2650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B757B644-730D-4891-7DA7-CDDABE7945E0}"/>
              </a:ext>
            </a:extLst>
          </p:cNvPr>
          <p:cNvCxnSpPr>
            <a:stCxn id="36" idx="6"/>
            <a:endCxn id="51" idx="2"/>
          </p:cNvCxnSpPr>
          <p:nvPr/>
        </p:nvCxnSpPr>
        <p:spPr>
          <a:xfrm flipV="1">
            <a:off x="6006503" y="4875385"/>
            <a:ext cx="768624" cy="22622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287EA3F4-27E1-2DDD-A4B2-EC99CF6AE35E}"/>
              </a:ext>
            </a:extLst>
          </p:cNvPr>
          <p:cNvCxnSpPr>
            <a:cxnSpLocks/>
            <a:endCxn id="33" idx="5"/>
          </p:cNvCxnSpPr>
          <p:nvPr/>
        </p:nvCxnSpPr>
        <p:spPr>
          <a:xfrm flipV="1">
            <a:off x="7007034" y="4332883"/>
            <a:ext cx="286249" cy="40998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E0CAE6C6-2A5A-0228-68DA-8E05419670E9}"/>
              </a:ext>
            </a:extLst>
          </p:cNvPr>
          <p:cNvCxnSpPr>
            <a:stCxn id="51" idx="1"/>
            <a:endCxn id="32" idx="5"/>
          </p:cNvCxnSpPr>
          <p:nvPr/>
        </p:nvCxnSpPr>
        <p:spPr>
          <a:xfrm flipH="1" flipV="1">
            <a:off x="4556330" y="4168275"/>
            <a:ext cx="2257612" cy="6134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9A1F0FE3-FCF5-BEF5-7247-A9FCC003265C}"/>
              </a:ext>
            </a:extLst>
          </p:cNvPr>
          <p:cNvCxnSpPr>
            <a:stCxn id="51" idx="1"/>
            <a:endCxn id="35" idx="6"/>
          </p:cNvCxnSpPr>
          <p:nvPr/>
        </p:nvCxnSpPr>
        <p:spPr>
          <a:xfrm flipH="1">
            <a:off x="3428953" y="4781678"/>
            <a:ext cx="3384989" cy="319935"/>
          </a:xfrm>
          <a:prstGeom prst="straightConnector1">
            <a:avLst/>
          </a:prstGeom>
          <a:ln>
            <a:solidFill>
              <a:schemeClr val="accent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43D5B3F6-E774-010A-A846-26BDA23FEB52}"/>
              </a:ext>
            </a:extLst>
          </p:cNvPr>
          <p:cNvCxnSpPr>
            <a:endCxn id="43" idx="5"/>
          </p:cNvCxnSpPr>
          <p:nvPr/>
        </p:nvCxnSpPr>
        <p:spPr>
          <a:xfrm flipH="1" flipV="1">
            <a:off x="5701674" y="501300"/>
            <a:ext cx="1205975" cy="42061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>
            <a:extLst>
              <a:ext uri="{FF2B5EF4-FFF2-40B4-BE49-F238E27FC236}">
                <a16:creationId xmlns:a16="http://schemas.microsoft.com/office/drawing/2014/main" id="{C9E1BB1F-99C5-866A-E315-3A8FE525EA0C}"/>
              </a:ext>
            </a:extLst>
          </p:cNvPr>
          <p:cNvCxnSpPr>
            <a:stCxn id="43" idx="4"/>
          </p:cNvCxnSpPr>
          <p:nvPr/>
        </p:nvCxnSpPr>
        <p:spPr>
          <a:xfrm flipH="1">
            <a:off x="5602309" y="536232"/>
            <a:ext cx="3314" cy="3713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AC63C17D-427D-54EB-E31A-80670FC2354C}"/>
              </a:ext>
            </a:extLst>
          </p:cNvPr>
          <p:cNvSpPr txBox="1"/>
          <p:nvPr/>
        </p:nvSpPr>
        <p:spPr>
          <a:xfrm>
            <a:off x="326572" y="248922"/>
            <a:ext cx="4457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TALLER</a:t>
            </a:r>
            <a:endParaRPr lang="es-CO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166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732FBCD9-D2C3-3B10-A5A0-4EFD9909B449}"/>
              </a:ext>
            </a:extLst>
          </p:cNvPr>
          <p:cNvSpPr/>
          <p:nvPr/>
        </p:nvSpPr>
        <p:spPr>
          <a:xfrm>
            <a:off x="368532" y="1097280"/>
            <a:ext cx="2905347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4GB</a:t>
            </a:r>
            <a:endParaRPr lang="es-CO" sz="66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218BFD1-5530-872E-D119-0825F0B332F6}"/>
              </a:ext>
            </a:extLst>
          </p:cNvPr>
          <p:cNvSpPr/>
          <p:nvPr/>
        </p:nvSpPr>
        <p:spPr>
          <a:xfrm>
            <a:off x="3273879" y="1097280"/>
            <a:ext cx="2905347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4GB </a:t>
            </a:r>
            <a:endParaRPr lang="es-CO" sz="6600" b="1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F629A83-215B-1C90-3ED9-64F2481E746D}"/>
              </a:ext>
            </a:extLst>
          </p:cNvPr>
          <p:cNvSpPr/>
          <p:nvPr/>
        </p:nvSpPr>
        <p:spPr>
          <a:xfrm>
            <a:off x="6192264" y="1097280"/>
            <a:ext cx="5784618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8GB</a:t>
            </a:r>
            <a:endParaRPr lang="es-CO" sz="6600" b="1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4191A98-E428-BC4E-3212-63AB3FEF2D4C}"/>
              </a:ext>
            </a:extLst>
          </p:cNvPr>
          <p:cNvSpPr/>
          <p:nvPr/>
        </p:nvSpPr>
        <p:spPr>
          <a:xfrm>
            <a:off x="311382" y="3429000"/>
            <a:ext cx="1501089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2GB</a:t>
            </a:r>
            <a:endParaRPr lang="es-CO" sz="3200" b="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998F458-8FA7-D9E9-2262-E4B7F60103B9}"/>
              </a:ext>
            </a:extLst>
          </p:cNvPr>
          <p:cNvSpPr/>
          <p:nvPr/>
        </p:nvSpPr>
        <p:spPr>
          <a:xfrm>
            <a:off x="6096000" y="3429000"/>
            <a:ext cx="5784618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8GB</a:t>
            </a:r>
            <a:endParaRPr lang="es-CO" sz="6600" b="1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A3AB7623-50B0-47BC-DD08-1CC9940661F1}"/>
              </a:ext>
            </a:extLst>
          </p:cNvPr>
          <p:cNvSpPr/>
          <p:nvPr/>
        </p:nvSpPr>
        <p:spPr>
          <a:xfrm>
            <a:off x="3190653" y="3429000"/>
            <a:ext cx="2905347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4GB</a:t>
            </a:r>
            <a:endParaRPr lang="es-CO" sz="6600" b="1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34ECF0C-2F4B-257B-C5C6-490FB3E90D7A}"/>
              </a:ext>
            </a:extLst>
          </p:cNvPr>
          <p:cNvSpPr/>
          <p:nvPr/>
        </p:nvSpPr>
        <p:spPr>
          <a:xfrm>
            <a:off x="1812471" y="3429000"/>
            <a:ext cx="1501089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2GB</a:t>
            </a:r>
            <a:endParaRPr lang="es-CO" sz="3200" b="1" dirty="0"/>
          </a:p>
        </p:txBody>
      </p:sp>
    </p:spTree>
    <p:extLst>
      <p:ext uri="{BB962C8B-B14F-4D97-AF65-F5344CB8AC3E}">
        <p14:creationId xmlns:p14="http://schemas.microsoft.com/office/powerpoint/2010/main" val="341089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A3203AD5-BE4A-09C3-D798-769C47915936}"/>
              </a:ext>
            </a:extLst>
          </p:cNvPr>
          <p:cNvSpPr/>
          <p:nvPr/>
        </p:nvSpPr>
        <p:spPr>
          <a:xfrm>
            <a:off x="311382" y="1085850"/>
            <a:ext cx="1501089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2GB</a:t>
            </a:r>
            <a:endParaRPr lang="es-CO" sz="32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4A5DA21-5A11-B7F0-93E6-784520602A1F}"/>
              </a:ext>
            </a:extLst>
          </p:cNvPr>
          <p:cNvSpPr/>
          <p:nvPr/>
        </p:nvSpPr>
        <p:spPr>
          <a:xfrm>
            <a:off x="6096000" y="1085850"/>
            <a:ext cx="5784618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8GB</a:t>
            </a:r>
            <a:endParaRPr lang="es-CO" sz="6600" b="1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96763F2-21AE-83E3-6781-E0F5A4A6A209}"/>
              </a:ext>
            </a:extLst>
          </p:cNvPr>
          <p:cNvSpPr/>
          <p:nvPr/>
        </p:nvSpPr>
        <p:spPr>
          <a:xfrm>
            <a:off x="3190653" y="1085850"/>
            <a:ext cx="2905347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4GB</a:t>
            </a:r>
            <a:endParaRPr lang="es-CO" sz="6600" b="1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D180FD0-7E35-EAEC-D26B-9BD4A87C91C1}"/>
              </a:ext>
            </a:extLst>
          </p:cNvPr>
          <p:cNvSpPr/>
          <p:nvPr/>
        </p:nvSpPr>
        <p:spPr>
          <a:xfrm>
            <a:off x="1812471" y="1085850"/>
            <a:ext cx="1501089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2GB</a:t>
            </a:r>
            <a:endParaRPr lang="es-CO" sz="3200" b="1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E526A21E-8F8B-0C94-5DCD-F3B5B37E5434}"/>
              </a:ext>
            </a:extLst>
          </p:cNvPr>
          <p:cNvSpPr/>
          <p:nvPr/>
        </p:nvSpPr>
        <p:spPr>
          <a:xfrm>
            <a:off x="735924" y="3673929"/>
            <a:ext cx="1076547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rgbClr val="FF0000"/>
                </a:solidFill>
              </a:rPr>
              <a:t>1.5GB</a:t>
            </a:r>
            <a:endParaRPr lang="es-CO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57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B6E8912F-573B-8453-6DFA-3FE414011DDF}"/>
              </a:ext>
            </a:extLst>
          </p:cNvPr>
          <p:cNvSpPr/>
          <p:nvPr/>
        </p:nvSpPr>
        <p:spPr>
          <a:xfrm>
            <a:off x="311382" y="1289958"/>
            <a:ext cx="1501089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128Mb</a:t>
            </a:r>
            <a:endParaRPr lang="es-CO" sz="32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515430F-E654-846E-8E54-E76C043B9F17}"/>
              </a:ext>
            </a:extLst>
          </p:cNvPr>
          <p:cNvSpPr/>
          <p:nvPr/>
        </p:nvSpPr>
        <p:spPr>
          <a:xfrm>
            <a:off x="6096000" y="1289958"/>
            <a:ext cx="5784618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8GB</a:t>
            </a:r>
            <a:endParaRPr lang="es-CO" sz="6600" b="1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F0C980-85B6-5D81-4118-64B46D9978F8}"/>
              </a:ext>
            </a:extLst>
          </p:cNvPr>
          <p:cNvSpPr/>
          <p:nvPr/>
        </p:nvSpPr>
        <p:spPr>
          <a:xfrm>
            <a:off x="3190653" y="1289958"/>
            <a:ext cx="2905347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4GB</a:t>
            </a:r>
            <a:endParaRPr lang="es-CO" sz="6600" b="1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91D7F19-01F9-158E-E776-00D67507B43E}"/>
              </a:ext>
            </a:extLst>
          </p:cNvPr>
          <p:cNvSpPr/>
          <p:nvPr/>
        </p:nvSpPr>
        <p:spPr>
          <a:xfrm>
            <a:off x="1812471" y="1289958"/>
            <a:ext cx="1501089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200" b="1" dirty="0"/>
              <a:t>2GB</a:t>
            </a:r>
            <a:endParaRPr lang="es-CO" sz="3200" b="1" dirty="0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1956BE05-E65D-D941-6696-EBEBE5294C37}"/>
              </a:ext>
            </a:extLst>
          </p:cNvPr>
          <p:cNvSpPr/>
          <p:nvPr/>
        </p:nvSpPr>
        <p:spPr>
          <a:xfrm>
            <a:off x="311382" y="1289958"/>
            <a:ext cx="1076547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>
                <a:solidFill>
                  <a:srgbClr val="FF0000"/>
                </a:solidFill>
              </a:rPr>
              <a:t>1,5GB</a:t>
            </a:r>
            <a:endParaRPr lang="es-CO" sz="2400" b="1" dirty="0">
              <a:solidFill>
                <a:srgbClr val="FF0000"/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D862578-185F-6749-0D0D-5F62D586DF7A}"/>
              </a:ext>
            </a:extLst>
          </p:cNvPr>
          <p:cNvSpPr/>
          <p:nvPr/>
        </p:nvSpPr>
        <p:spPr>
          <a:xfrm>
            <a:off x="1387929" y="1289958"/>
            <a:ext cx="424542" cy="13716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Flecha: hacia abajo 7">
            <a:extLst>
              <a:ext uri="{FF2B5EF4-FFF2-40B4-BE49-F238E27FC236}">
                <a16:creationId xmlns:a16="http://schemas.microsoft.com/office/drawing/2014/main" id="{74707B98-F7B0-4C38-DD12-C2EA5CF5E06E}"/>
              </a:ext>
            </a:extLst>
          </p:cNvPr>
          <p:cNvSpPr/>
          <p:nvPr/>
        </p:nvSpPr>
        <p:spPr>
          <a:xfrm>
            <a:off x="1273629" y="2792187"/>
            <a:ext cx="653142" cy="767442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Bocadillo nube: nube 8">
            <a:extLst>
              <a:ext uri="{FF2B5EF4-FFF2-40B4-BE49-F238E27FC236}">
                <a16:creationId xmlns:a16="http://schemas.microsoft.com/office/drawing/2014/main" id="{4221527C-8053-1E1D-9A57-B85FF64231D2}"/>
              </a:ext>
            </a:extLst>
          </p:cNvPr>
          <p:cNvSpPr/>
          <p:nvPr/>
        </p:nvSpPr>
        <p:spPr>
          <a:xfrm>
            <a:off x="849655" y="2956021"/>
            <a:ext cx="10068716" cy="301262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/>
              <a:t>Al ubicar aparece una fragmentación interna de 2GB-1,5= </a:t>
            </a:r>
            <a:r>
              <a:rPr lang="es-ES" sz="4000" b="1" dirty="0">
                <a:solidFill>
                  <a:srgbClr val="FF0000"/>
                </a:solidFill>
              </a:rPr>
              <a:t>0,5GB</a:t>
            </a:r>
            <a:r>
              <a:rPr lang="es-ES" sz="3200" dirty="0"/>
              <a:t>(que es el problema de esta representación).</a:t>
            </a:r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25201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26572" y="248922"/>
            <a:ext cx="4457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COMPROMISO</a:t>
            </a:r>
            <a:endParaRPr lang="es-CO" sz="5400" b="1" dirty="0">
              <a:solidFill>
                <a:srgbClr val="FF000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16D798E-E494-CCCE-A913-45E6E4F0579A}"/>
              </a:ext>
            </a:extLst>
          </p:cNvPr>
          <p:cNvSpPr txBox="1"/>
          <p:nvPr/>
        </p:nvSpPr>
        <p:spPr>
          <a:xfrm>
            <a:off x="911678" y="1649185"/>
            <a:ext cx="103686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800" dirty="0"/>
              <a:t>Repasar todo lo relacionado con la gestión de memoria de lo cual se realizará una prueba tipo SaberPro con 20 preguntas de selección múltiple y única selección como el 50% del segundo parcial</a:t>
            </a:r>
            <a:endParaRPr lang="es-CO" sz="4800" dirty="0"/>
          </a:p>
        </p:txBody>
      </p:sp>
    </p:spTree>
    <p:extLst>
      <p:ext uri="{BB962C8B-B14F-4D97-AF65-F5344CB8AC3E}">
        <p14:creationId xmlns:p14="http://schemas.microsoft.com/office/powerpoint/2010/main" val="56037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69234" y="-88594"/>
            <a:ext cx="11098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>
                <a:solidFill>
                  <a:srgbClr val="FF0000"/>
                </a:solidFill>
              </a:rPr>
              <a:t>ESQUEMAS DE ADMINISTRACION DE RAM</a:t>
            </a:r>
            <a:endParaRPr lang="es-CO" sz="4800" b="1" dirty="0">
              <a:solidFill>
                <a:srgbClr val="FF00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0378" y="674204"/>
            <a:ext cx="11634398" cy="58477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1. Multriprogración con particiones fijas y sin intercambio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D7C2F46-3E43-44BE-033B-269CF44B79F9}"/>
              </a:ext>
            </a:extLst>
          </p:cNvPr>
          <p:cNvSpPr txBox="1"/>
          <p:nvPr/>
        </p:nvSpPr>
        <p:spPr>
          <a:xfrm>
            <a:off x="327224" y="1190779"/>
            <a:ext cx="115375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3200"/>
            </a:lvl1pPr>
          </a:lstStyle>
          <a:p>
            <a:pPr algn="just"/>
            <a:r>
              <a:rPr lang="es-MX" b="1" dirty="0"/>
              <a:t>Se tiene un Pc que posee una memoria RAM de 16GB la cual esta dividida en 4 particiones fijas</a:t>
            </a:r>
            <a:endParaRPr lang="es-CO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559A84A-B2F1-B6F1-7482-3098551596FD}"/>
              </a:ext>
            </a:extLst>
          </p:cNvPr>
          <p:cNvSpPr txBox="1"/>
          <p:nvPr/>
        </p:nvSpPr>
        <p:spPr>
          <a:xfrm>
            <a:off x="424070" y="2392604"/>
            <a:ext cx="111147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Y ingresan los siguientes procesos: P1=4000Mb, P2=1Gb, P3=5000mB Y P4=4GB</a:t>
            </a:r>
          </a:p>
          <a:p>
            <a:r>
              <a:rPr lang="es-MX" sz="1400" dirty="0"/>
              <a:t>Uste debe realizar las funciones básicas del administrador de memoria y asignar las diferentes particiones a los procesos.</a:t>
            </a:r>
          </a:p>
          <a:p>
            <a:r>
              <a:rPr lang="es-MX" sz="1400" dirty="0"/>
              <a:t>Al terminar la asignación debe:</a:t>
            </a:r>
          </a:p>
          <a:p>
            <a:r>
              <a:rPr lang="es-MX" sz="1400" dirty="0"/>
              <a:t>Indicar que tipos de fragmentación se dan en dicha memoria e indicar donde se da cada una de ellas y por que.</a:t>
            </a:r>
            <a:endParaRPr lang="es-CO" sz="1400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EBB24D6D-7B25-9516-2E9C-CDEA222832BC}"/>
              </a:ext>
            </a:extLst>
          </p:cNvPr>
          <p:cNvSpPr/>
          <p:nvPr/>
        </p:nvSpPr>
        <p:spPr>
          <a:xfrm>
            <a:off x="482126" y="5037986"/>
            <a:ext cx="11134353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5740B85-7384-5C42-11D3-6D94ABB2CF6E}"/>
              </a:ext>
            </a:extLst>
          </p:cNvPr>
          <p:cNvSpPr/>
          <p:nvPr/>
        </p:nvSpPr>
        <p:spPr>
          <a:xfrm>
            <a:off x="482126" y="5037986"/>
            <a:ext cx="2783588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FCD8FBF-96A5-A020-6D25-CF701FC5F883}"/>
              </a:ext>
            </a:extLst>
          </p:cNvPr>
          <p:cNvSpPr/>
          <p:nvPr/>
        </p:nvSpPr>
        <p:spPr>
          <a:xfrm>
            <a:off x="3265714" y="5037986"/>
            <a:ext cx="2783588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15D2CD4-D386-961B-D9EC-F3ED2754C409}"/>
              </a:ext>
            </a:extLst>
          </p:cNvPr>
          <p:cNvSpPr/>
          <p:nvPr/>
        </p:nvSpPr>
        <p:spPr>
          <a:xfrm>
            <a:off x="6054040" y="5037986"/>
            <a:ext cx="2783588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048342BF-72F4-D9D0-07E2-4C5714D8E2DA}"/>
              </a:ext>
            </a:extLst>
          </p:cNvPr>
          <p:cNvSpPr/>
          <p:nvPr/>
        </p:nvSpPr>
        <p:spPr>
          <a:xfrm>
            <a:off x="8832891" y="5037986"/>
            <a:ext cx="2783588" cy="172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A6B7B35C-1FBC-4F2F-941E-88F56FC42399}"/>
              </a:ext>
            </a:extLst>
          </p:cNvPr>
          <p:cNvSpPr/>
          <p:nvPr/>
        </p:nvSpPr>
        <p:spPr>
          <a:xfrm>
            <a:off x="486862" y="5094993"/>
            <a:ext cx="2701230" cy="16131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/>
              <a:t>P1</a:t>
            </a:r>
          </a:p>
          <a:p>
            <a:pPr algn="ctr"/>
            <a:r>
              <a:rPr lang="es-MX" sz="2800" dirty="0"/>
              <a:t>4000mb</a:t>
            </a:r>
            <a:endParaRPr lang="es-CO" sz="2800" dirty="0"/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74FFF98E-CFC0-4629-AF95-971A379AB846}"/>
              </a:ext>
            </a:extLst>
          </p:cNvPr>
          <p:cNvSpPr/>
          <p:nvPr/>
        </p:nvSpPr>
        <p:spPr>
          <a:xfrm>
            <a:off x="3270450" y="5094993"/>
            <a:ext cx="670929" cy="16131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/>
              <a:t>P2</a:t>
            </a:r>
          </a:p>
          <a:p>
            <a:pPr algn="ctr"/>
            <a:r>
              <a:rPr lang="es-MX" sz="2800" dirty="0"/>
              <a:t>1Gb</a:t>
            </a:r>
            <a:endParaRPr lang="es-CO" sz="2800" dirty="0"/>
          </a:p>
        </p:txBody>
      </p:sp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410E7579-48BA-4CA8-8325-1270D5EFD6D0}"/>
              </a:ext>
            </a:extLst>
          </p:cNvPr>
          <p:cNvSpPr/>
          <p:nvPr/>
        </p:nvSpPr>
        <p:spPr>
          <a:xfrm>
            <a:off x="5971680" y="5094993"/>
            <a:ext cx="2907908" cy="16131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/>
              <a:t>P3</a:t>
            </a:r>
          </a:p>
          <a:p>
            <a:pPr algn="ctr"/>
            <a:r>
              <a:rPr lang="es-MX" sz="2800" dirty="0"/>
              <a:t>5000mb</a:t>
            </a:r>
            <a:endParaRPr lang="es-CO" sz="2800" dirty="0"/>
          </a:p>
        </p:txBody>
      </p:sp>
      <p:sp>
        <p:nvSpPr>
          <p:cNvPr id="14" name="Rectángulo: esquinas redondeadas 13">
            <a:extLst>
              <a:ext uri="{FF2B5EF4-FFF2-40B4-BE49-F238E27FC236}">
                <a16:creationId xmlns:a16="http://schemas.microsoft.com/office/drawing/2014/main" id="{5E6553E4-624E-4288-B920-B7E1345EE847}"/>
              </a:ext>
            </a:extLst>
          </p:cNvPr>
          <p:cNvSpPr/>
          <p:nvPr/>
        </p:nvSpPr>
        <p:spPr>
          <a:xfrm>
            <a:off x="8828153" y="5094993"/>
            <a:ext cx="2710704" cy="16131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/>
              <a:t>P4</a:t>
            </a:r>
          </a:p>
          <a:p>
            <a:pPr algn="ctr"/>
            <a:r>
              <a:rPr lang="es-MX" sz="2800" dirty="0"/>
              <a:t>4Gb</a:t>
            </a:r>
            <a:endParaRPr lang="es-CO" sz="2800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7454BE12-F853-44B4-AF89-3F2DCE39D294}"/>
              </a:ext>
            </a:extLst>
          </p:cNvPr>
          <p:cNvSpPr/>
          <p:nvPr/>
        </p:nvSpPr>
        <p:spPr>
          <a:xfrm>
            <a:off x="3983339" y="5066489"/>
            <a:ext cx="2056488" cy="164168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52085F0-942B-4967-88BC-5568CD84FE7A}"/>
              </a:ext>
            </a:extLst>
          </p:cNvPr>
          <p:cNvSpPr txBox="1"/>
          <p:nvPr/>
        </p:nvSpPr>
        <p:spPr>
          <a:xfrm>
            <a:off x="1352196" y="3511290"/>
            <a:ext cx="4507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Se da una fragmentación interna, ya que el proceso ocupa menor espacio que la partición.</a:t>
            </a:r>
            <a:endParaRPr lang="es-CO" dirty="0"/>
          </a:p>
        </p:txBody>
      </p:sp>
      <p:pic>
        <p:nvPicPr>
          <p:cNvPr id="22" name="Gráfico 21" descr="Señal de negación con relleno sólido">
            <a:extLst>
              <a:ext uri="{FF2B5EF4-FFF2-40B4-BE49-F238E27FC236}">
                <a16:creationId xmlns:a16="http://schemas.microsoft.com/office/drawing/2014/main" id="{25ED76C2-80CC-400B-8729-CC6A7872D6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168884" y="4853320"/>
            <a:ext cx="2341636" cy="2341636"/>
          </a:xfrm>
          <a:prstGeom prst="rect">
            <a:avLst/>
          </a:prstGeom>
        </p:spPr>
      </p:pic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C55B3B4-D689-4883-8DD2-7D6968023EF3}"/>
              </a:ext>
            </a:extLst>
          </p:cNvPr>
          <p:cNvCxnSpPr>
            <a:stCxn id="19" idx="0"/>
            <a:endCxn id="6" idx="2"/>
          </p:cNvCxnSpPr>
          <p:nvPr/>
        </p:nvCxnSpPr>
        <p:spPr>
          <a:xfrm flipH="1" flipV="1">
            <a:off x="3605914" y="4434620"/>
            <a:ext cx="1405669" cy="631869"/>
          </a:xfrm>
          <a:prstGeom prst="straightConnector1">
            <a:avLst/>
          </a:prstGeom>
          <a:ln w="381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CuadroTexto 27">
            <a:extLst>
              <a:ext uri="{FF2B5EF4-FFF2-40B4-BE49-F238E27FC236}">
                <a16:creationId xmlns:a16="http://schemas.microsoft.com/office/drawing/2014/main" id="{4C5A3CBE-211D-40E3-AAEC-76B26FC5409C}"/>
              </a:ext>
            </a:extLst>
          </p:cNvPr>
          <p:cNvSpPr txBox="1"/>
          <p:nvPr/>
        </p:nvSpPr>
        <p:spPr>
          <a:xfrm>
            <a:off x="6574435" y="3474391"/>
            <a:ext cx="4507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Se da una fragmentación externa, ya que el proceso es mayor a la partición de memoria. </a:t>
            </a:r>
            <a:endParaRPr lang="es-CO" dirty="0"/>
          </a:p>
        </p:txBody>
      </p: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814837B5-D5C7-4663-8AA1-90DB4452DC2F}"/>
              </a:ext>
            </a:extLst>
          </p:cNvPr>
          <p:cNvCxnSpPr>
            <a:stCxn id="22" idx="0"/>
          </p:cNvCxnSpPr>
          <p:nvPr/>
        </p:nvCxnSpPr>
        <p:spPr>
          <a:xfrm flipV="1">
            <a:off x="7339702" y="4228472"/>
            <a:ext cx="1315567" cy="62484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40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69234" y="-88594"/>
            <a:ext cx="11098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>
                <a:solidFill>
                  <a:srgbClr val="FF0000"/>
                </a:solidFill>
              </a:rPr>
              <a:t>ESQUEMAS DE ADMINISTRACION DE RAM</a:t>
            </a:r>
            <a:endParaRPr lang="es-CO" sz="4800" b="1" dirty="0">
              <a:solidFill>
                <a:srgbClr val="FF0000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0378" y="747236"/>
            <a:ext cx="1130847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>
            <a:defPPr>
              <a:defRPr lang="es-CO"/>
            </a:defPPr>
            <a:lvl1pPr>
              <a:defRPr sz="3200">
                <a:solidFill>
                  <a:schemeClr val="bg1"/>
                </a:solidFill>
              </a:defRPr>
            </a:lvl1pPr>
          </a:lstStyle>
          <a:p>
            <a:pPr algn="just"/>
            <a:r>
              <a:rPr lang="es-ES" sz="3200" dirty="0"/>
              <a:t>2. Esquema de representación de memoria con particiones variables y con intercambio</a:t>
            </a:r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C56E9EF-CC7D-E263-A590-1932AD292392}"/>
              </a:ext>
            </a:extLst>
          </p:cNvPr>
          <p:cNvSpPr txBox="1"/>
          <p:nvPr/>
        </p:nvSpPr>
        <p:spPr>
          <a:xfrm>
            <a:off x="3411727" y="1888583"/>
            <a:ext cx="49457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/>
              <a:t>Realice la compactación de memoria</a:t>
            </a:r>
            <a:endParaRPr lang="es-CO" sz="1400" b="1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D24468F-637C-CF68-3490-D75BCE7BB436}"/>
              </a:ext>
            </a:extLst>
          </p:cNvPr>
          <p:cNvSpPr/>
          <p:nvPr/>
        </p:nvSpPr>
        <p:spPr>
          <a:xfrm>
            <a:off x="1289485" y="2410630"/>
            <a:ext cx="1976230" cy="555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Sistema Operativo</a:t>
            </a:r>
            <a:endParaRPr lang="es-CO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A930E9-0111-9EA7-8C80-8E2220C74D7A}"/>
              </a:ext>
            </a:extLst>
          </p:cNvPr>
          <p:cNvSpPr/>
          <p:nvPr/>
        </p:nvSpPr>
        <p:spPr>
          <a:xfrm>
            <a:off x="1289485" y="2947119"/>
            <a:ext cx="1976230" cy="5551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LIBRE</a:t>
            </a:r>
            <a:endParaRPr lang="es-CO" dirty="0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5A9F207-D536-57E1-0AEC-C29C08C6A088}"/>
              </a:ext>
            </a:extLst>
          </p:cNvPr>
          <p:cNvSpPr/>
          <p:nvPr/>
        </p:nvSpPr>
        <p:spPr>
          <a:xfrm>
            <a:off x="1289485" y="3399405"/>
            <a:ext cx="1976230" cy="55517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OCUPADO</a:t>
            </a:r>
            <a:endParaRPr lang="es-CO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A392C67-D642-CEEA-18DF-7452B7CECA2B}"/>
              </a:ext>
            </a:extLst>
          </p:cNvPr>
          <p:cNvSpPr/>
          <p:nvPr/>
        </p:nvSpPr>
        <p:spPr>
          <a:xfrm>
            <a:off x="1289485" y="3957638"/>
            <a:ext cx="1976230" cy="5551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LIBRE</a:t>
            </a:r>
            <a:endParaRPr lang="es-CO" dirty="0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C0FFA564-56CA-B76B-938C-4244BB60F2F0}"/>
              </a:ext>
            </a:extLst>
          </p:cNvPr>
          <p:cNvSpPr/>
          <p:nvPr/>
        </p:nvSpPr>
        <p:spPr>
          <a:xfrm>
            <a:off x="1289485" y="4512809"/>
            <a:ext cx="1976230" cy="5551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LIBRE</a:t>
            </a:r>
            <a:endParaRPr lang="es-CO" dirty="0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45E1642C-127C-356D-47E7-A245B1B52647}"/>
              </a:ext>
            </a:extLst>
          </p:cNvPr>
          <p:cNvSpPr/>
          <p:nvPr/>
        </p:nvSpPr>
        <p:spPr>
          <a:xfrm>
            <a:off x="1289485" y="5029324"/>
            <a:ext cx="1976230" cy="55517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OCUPADO</a:t>
            </a:r>
            <a:endParaRPr lang="es-CO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4231A062-F080-6F59-AC55-3E38C95D5BC6}"/>
              </a:ext>
            </a:extLst>
          </p:cNvPr>
          <p:cNvSpPr/>
          <p:nvPr/>
        </p:nvSpPr>
        <p:spPr>
          <a:xfrm>
            <a:off x="1289485" y="5520005"/>
            <a:ext cx="1976230" cy="55517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OCUPADO</a:t>
            </a:r>
            <a:endParaRPr lang="es-CO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D6ECE0A3-76EC-A1A1-7989-262160B5B5F2}"/>
              </a:ext>
            </a:extLst>
          </p:cNvPr>
          <p:cNvSpPr/>
          <p:nvPr/>
        </p:nvSpPr>
        <p:spPr>
          <a:xfrm>
            <a:off x="1289485" y="6075176"/>
            <a:ext cx="1976230" cy="55517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LIBRE</a:t>
            </a:r>
            <a:endParaRPr lang="es-CO" dirty="0"/>
          </a:p>
        </p:txBody>
      </p:sp>
      <p:sp>
        <p:nvSpPr>
          <p:cNvPr id="16" name="Flecha: a la derecha 15">
            <a:extLst>
              <a:ext uri="{FF2B5EF4-FFF2-40B4-BE49-F238E27FC236}">
                <a16:creationId xmlns:a16="http://schemas.microsoft.com/office/drawing/2014/main" id="{70131528-8782-81AF-EC11-533075A1FD1E}"/>
              </a:ext>
            </a:extLst>
          </p:cNvPr>
          <p:cNvSpPr/>
          <p:nvPr/>
        </p:nvSpPr>
        <p:spPr>
          <a:xfrm>
            <a:off x="3494314" y="3641271"/>
            <a:ext cx="3102429" cy="584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CB1207B-184F-4A10-9594-D7338F331C73}"/>
              </a:ext>
            </a:extLst>
          </p:cNvPr>
          <p:cNvSpPr/>
          <p:nvPr/>
        </p:nvSpPr>
        <p:spPr>
          <a:xfrm>
            <a:off x="7369391" y="2410630"/>
            <a:ext cx="1976230" cy="555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Sistema Operativo</a:t>
            </a:r>
            <a:endParaRPr lang="es-CO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57CA9FDC-EEBC-4D72-A54D-CFBCF3D94F23}"/>
              </a:ext>
            </a:extLst>
          </p:cNvPr>
          <p:cNvSpPr/>
          <p:nvPr/>
        </p:nvSpPr>
        <p:spPr>
          <a:xfrm>
            <a:off x="7369391" y="2952736"/>
            <a:ext cx="1976230" cy="55517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OCUPADO</a:t>
            </a:r>
            <a:endParaRPr lang="es-CO" dirty="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0A0AFAF1-286D-47E0-B349-469719F12013}"/>
              </a:ext>
            </a:extLst>
          </p:cNvPr>
          <p:cNvSpPr/>
          <p:nvPr/>
        </p:nvSpPr>
        <p:spPr>
          <a:xfrm>
            <a:off x="7369391" y="3520972"/>
            <a:ext cx="1976230" cy="55517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OCUPADO</a:t>
            </a:r>
            <a:endParaRPr lang="es-CO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47FB4578-AC49-4EC4-8178-7D01182E35BB}"/>
              </a:ext>
            </a:extLst>
          </p:cNvPr>
          <p:cNvSpPr/>
          <p:nvPr/>
        </p:nvSpPr>
        <p:spPr>
          <a:xfrm>
            <a:off x="7369391" y="4066113"/>
            <a:ext cx="1976230" cy="55517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OCUPADO</a:t>
            </a:r>
            <a:endParaRPr lang="es-CO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6F8FD225-5EE9-46C3-9B1A-2C965C60FCDF}"/>
              </a:ext>
            </a:extLst>
          </p:cNvPr>
          <p:cNvSpPr/>
          <p:nvPr/>
        </p:nvSpPr>
        <p:spPr>
          <a:xfrm>
            <a:off x="7369391" y="4621284"/>
            <a:ext cx="1976230" cy="200906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LIBRE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75078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3509" y="-88594"/>
            <a:ext cx="123262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rgbClr val="FF0000"/>
                </a:solidFill>
              </a:rPr>
              <a:t>3. Representación con mapas de Bits</a:t>
            </a:r>
            <a:endParaRPr lang="es-CO" sz="4800" b="1" dirty="0">
              <a:solidFill>
                <a:srgbClr val="FF0000"/>
              </a:solidFill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37B9AD4-A49A-B60E-61C8-4ACC33DD0537}"/>
              </a:ext>
            </a:extLst>
          </p:cNvPr>
          <p:cNvSpPr txBox="1">
            <a:spLocks/>
          </p:cNvSpPr>
          <p:nvPr/>
        </p:nvSpPr>
        <p:spPr>
          <a:xfrm>
            <a:off x="409354" y="742403"/>
            <a:ext cx="11134946" cy="610147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Representar la siguiente imagen en mapa de bits</a:t>
            </a:r>
            <a:endParaRPr lang="es-CO" sz="3200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7F411CED-63DC-1238-9736-CFFB954FB8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886" y="1688247"/>
            <a:ext cx="10029825" cy="495300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92B386F-6C81-04C3-CF47-4FDE2ABEB450}"/>
              </a:ext>
            </a:extLst>
          </p:cNvPr>
          <p:cNvSpPr txBox="1"/>
          <p:nvPr/>
        </p:nvSpPr>
        <p:spPr>
          <a:xfrm>
            <a:off x="742950" y="3086100"/>
            <a:ext cx="241173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dirty="0"/>
              <a:t>1 1 1 1 1 1 1 1 1 1 0 0 0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15605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-16329" y="-72166"/>
            <a:ext cx="1232620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FF0000"/>
                </a:solidFill>
              </a:rPr>
              <a:t>4. REPESENTACIÓN DE MEMORIA RAM CON LISTAS LIGADAS</a:t>
            </a:r>
            <a:endParaRPr lang="es-CO" sz="4000" b="1" dirty="0">
              <a:solidFill>
                <a:srgbClr val="FF000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5080AC85-D6BD-060C-063C-1BCA8E147C2A}"/>
              </a:ext>
            </a:extLst>
          </p:cNvPr>
          <p:cNvSpPr txBox="1">
            <a:spLocks/>
          </p:cNvSpPr>
          <p:nvPr/>
        </p:nvSpPr>
        <p:spPr>
          <a:xfrm>
            <a:off x="821871" y="1058177"/>
            <a:ext cx="10515600" cy="300763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Para realizar la representación define un nodo principal de la lista de la siguiente manera:</a:t>
            </a:r>
          </a:p>
          <a:p>
            <a:endParaRPr lang="es-CO" dirty="0"/>
          </a:p>
          <a:p>
            <a:pPr lvl="2"/>
            <a:endParaRPr lang="es-CO" dirty="0"/>
          </a:p>
          <a:p>
            <a:pPr lvl="4"/>
            <a:r>
              <a:rPr lang="es-CO" dirty="0"/>
              <a:t>Si es P:proceso	    Donde comienza     Cuanto pesa en	       El apuntador o </a:t>
            </a:r>
          </a:p>
          <a:p>
            <a:pPr lvl="4"/>
            <a:r>
              <a:rPr lang="es-CO" dirty="0"/>
              <a:t>O  si es H:  Hueco    el Proceso (P)	    en RAM el P o H	       liga al siguiente		</a:t>
            </a:r>
          </a:p>
          <a:p>
            <a:pPr lvl="8"/>
            <a:r>
              <a:rPr lang="es-CO" dirty="0"/>
              <a:t>O el hueco (H)			       objeto de RAM</a:t>
            </a:r>
          </a:p>
          <a:p>
            <a:pPr marL="3657600" lvl="8" indent="0">
              <a:buFont typeface="Arial" panose="020B0604020202020204" pitchFamily="34" charset="0"/>
              <a:buNone/>
            </a:pPr>
            <a:r>
              <a:rPr lang="es-CO" dirty="0"/>
              <a:t>				       Representado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DD7186C-5A85-53B3-DC2E-495F22C5FE99}"/>
              </a:ext>
            </a:extLst>
          </p:cNvPr>
          <p:cNvGraphicFramePr>
            <a:graphicFrameLocks noGrp="1"/>
          </p:cNvGraphicFramePr>
          <p:nvPr/>
        </p:nvGraphicFramePr>
        <p:xfrm>
          <a:off x="2015671" y="1967126"/>
          <a:ext cx="8128000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18787278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0966036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33885064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899550502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954105"/>
                  </a:ext>
                </a:extLst>
              </a:tr>
            </a:tbl>
          </a:graphicData>
        </a:graphic>
      </p:graphicFrame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ED7E3B86-CD71-E7AD-AC19-EA5FE5382774}"/>
              </a:ext>
            </a:extLst>
          </p:cNvPr>
          <p:cNvCxnSpPr>
            <a:cxnSpLocks/>
          </p:cNvCxnSpPr>
          <p:nvPr/>
        </p:nvCxnSpPr>
        <p:spPr>
          <a:xfrm>
            <a:off x="2933905" y="2622733"/>
            <a:ext cx="0" cy="508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BE1DA5CC-E7A1-6E57-305B-8C887BA09EEC}"/>
              </a:ext>
            </a:extLst>
          </p:cNvPr>
          <p:cNvCxnSpPr>
            <a:cxnSpLocks/>
          </p:cNvCxnSpPr>
          <p:nvPr/>
        </p:nvCxnSpPr>
        <p:spPr>
          <a:xfrm>
            <a:off x="4693694" y="2622733"/>
            <a:ext cx="0" cy="508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688F25F9-5C13-ECE3-BFFD-40C37961E561}"/>
              </a:ext>
            </a:extLst>
          </p:cNvPr>
          <p:cNvCxnSpPr/>
          <p:nvPr/>
        </p:nvCxnSpPr>
        <p:spPr>
          <a:xfrm>
            <a:off x="6505241" y="2383740"/>
            <a:ext cx="0" cy="7479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856F0AB-EE08-BAEA-4376-4B97DF0EE2F9}"/>
              </a:ext>
            </a:extLst>
          </p:cNvPr>
          <p:cNvCxnSpPr>
            <a:cxnSpLocks/>
          </p:cNvCxnSpPr>
          <p:nvPr/>
        </p:nvCxnSpPr>
        <p:spPr>
          <a:xfrm>
            <a:off x="8428931" y="2622733"/>
            <a:ext cx="0" cy="5089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AE5CCA-D996-7403-CFE5-B2CF93CBEDF9}"/>
              </a:ext>
            </a:extLst>
          </p:cNvPr>
          <p:cNvSpPr txBox="1">
            <a:spLocks/>
          </p:cNvSpPr>
          <p:nvPr/>
        </p:nvSpPr>
        <p:spPr>
          <a:xfrm>
            <a:off x="425683" y="4171408"/>
            <a:ext cx="11134946" cy="610147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Representar la siguiente imagen en una lista ligada</a:t>
            </a:r>
            <a:endParaRPr lang="es-CO" sz="32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D217BD55-1985-9455-8105-788234F02A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1729" y="5214992"/>
            <a:ext cx="12355457" cy="610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3428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51812BC-8427-29D3-4058-0B3B6189E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1729" y="1534532"/>
            <a:ext cx="12355457" cy="610146"/>
          </a:xfrm>
          <a:prstGeom prst="rect">
            <a:avLst/>
          </a:prstGeom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2547C25-7679-A20A-0E27-D4E88D10C2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530696"/>
              </p:ext>
            </p:extLst>
          </p:nvPr>
        </p:nvGraphicFramePr>
        <p:xfrm>
          <a:off x="735511" y="2806304"/>
          <a:ext cx="2602048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12">
                  <a:extLst>
                    <a:ext uri="{9D8B030D-6E8A-4147-A177-3AD203B41FA5}">
                      <a16:colId xmlns:a16="http://schemas.microsoft.com/office/drawing/2014/main" val="2187872782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2209660366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3338850643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1899550502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0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954105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C55D29E8-0D1F-D063-8107-6B4DA9FB31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380415"/>
              </p:ext>
            </p:extLst>
          </p:nvPr>
        </p:nvGraphicFramePr>
        <p:xfrm>
          <a:off x="4038600" y="2806304"/>
          <a:ext cx="2602048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12">
                  <a:extLst>
                    <a:ext uri="{9D8B030D-6E8A-4147-A177-3AD203B41FA5}">
                      <a16:colId xmlns:a16="http://schemas.microsoft.com/office/drawing/2014/main" val="2466452988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346790777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1651533000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2954548655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776616"/>
                  </a:ext>
                </a:extLst>
              </a:tr>
            </a:tbl>
          </a:graphicData>
        </a:graphic>
      </p:graphicFrame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A706EE88-36ED-FA7F-9834-EFF4AA438B6C}"/>
              </a:ext>
            </a:extLst>
          </p:cNvPr>
          <p:cNvCxnSpPr/>
          <p:nvPr/>
        </p:nvCxnSpPr>
        <p:spPr>
          <a:xfrm>
            <a:off x="2994660" y="3104044"/>
            <a:ext cx="126873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140F7895-6043-14CB-5834-4DE713A487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732597"/>
              </p:ext>
            </p:extLst>
          </p:nvPr>
        </p:nvGraphicFramePr>
        <p:xfrm>
          <a:off x="7341689" y="2806304"/>
          <a:ext cx="2602048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12">
                  <a:extLst>
                    <a:ext uri="{9D8B030D-6E8A-4147-A177-3AD203B41FA5}">
                      <a16:colId xmlns:a16="http://schemas.microsoft.com/office/drawing/2014/main" val="2466452988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346790777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1651533000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2954548655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H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10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1776616"/>
                  </a:ext>
                </a:extLst>
              </a:tr>
            </a:tbl>
          </a:graphicData>
        </a:graphic>
      </p:graphicFrame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D83C3495-BC8E-5DCF-2841-AF23ED90698C}"/>
              </a:ext>
            </a:extLst>
          </p:cNvPr>
          <p:cNvCxnSpPr/>
          <p:nvPr/>
        </p:nvCxnSpPr>
        <p:spPr>
          <a:xfrm>
            <a:off x="6198870" y="3125798"/>
            <a:ext cx="126873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6E568325-186A-E004-B2F7-4398D57FD9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040944"/>
              </p:ext>
            </p:extLst>
          </p:nvPr>
        </p:nvGraphicFramePr>
        <p:xfrm>
          <a:off x="735511" y="4063410"/>
          <a:ext cx="2602048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12">
                  <a:extLst>
                    <a:ext uri="{9D8B030D-6E8A-4147-A177-3AD203B41FA5}">
                      <a16:colId xmlns:a16="http://schemas.microsoft.com/office/drawing/2014/main" val="2355643934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411657779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248886030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617535424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14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6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325084"/>
                  </a:ext>
                </a:extLst>
              </a:tr>
            </a:tbl>
          </a:graphicData>
        </a:graphic>
      </p:graphicFrame>
      <p:cxnSp>
        <p:nvCxnSpPr>
          <p:cNvPr id="14" name="Conector: curvado 13">
            <a:extLst>
              <a:ext uri="{FF2B5EF4-FFF2-40B4-BE49-F238E27FC236}">
                <a16:creationId xmlns:a16="http://schemas.microsoft.com/office/drawing/2014/main" id="{2777D059-CE6A-331F-7145-04A0C6976FF9}"/>
              </a:ext>
            </a:extLst>
          </p:cNvPr>
          <p:cNvCxnSpPr>
            <a:cxnSpLocks/>
            <a:stCxn id="8" idx="3"/>
            <a:endCxn id="12" idx="1"/>
          </p:cNvCxnSpPr>
          <p:nvPr/>
        </p:nvCxnSpPr>
        <p:spPr>
          <a:xfrm flipH="1">
            <a:off x="735511" y="3104044"/>
            <a:ext cx="9208226" cy="1257106"/>
          </a:xfrm>
          <a:prstGeom prst="curvedConnector5">
            <a:avLst>
              <a:gd name="adj1" fmla="val -2483"/>
              <a:gd name="adj2" fmla="val 50000"/>
              <a:gd name="adj3" fmla="val 102483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B2888E1B-4A4E-A1F5-1776-4BFC77C492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948344"/>
              </p:ext>
            </p:extLst>
          </p:nvPr>
        </p:nvGraphicFramePr>
        <p:xfrm>
          <a:off x="4038600" y="4063410"/>
          <a:ext cx="2602048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12">
                  <a:extLst>
                    <a:ext uri="{9D8B030D-6E8A-4147-A177-3AD203B41FA5}">
                      <a16:colId xmlns:a16="http://schemas.microsoft.com/office/drawing/2014/main" val="2355643934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411657779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248886030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617535424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H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20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325084"/>
                  </a:ext>
                </a:extLst>
              </a:tr>
            </a:tbl>
          </a:graphicData>
        </a:graphic>
      </p:graphicFrame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FD17812F-A41F-3C12-7618-4AE05C34C2B9}"/>
              </a:ext>
            </a:extLst>
          </p:cNvPr>
          <p:cNvCxnSpPr/>
          <p:nvPr/>
        </p:nvCxnSpPr>
        <p:spPr>
          <a:xfrm>
            <a:off x="2994660" y="4361150"/>
            <a:ext cx="126873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1" name="Tabla 20">
            <a:extLst>
              <a:ext uri="{FF2B5EF4-FFF2-40B4-BE49-F238E27FC236}">
                <a16:creationId xmlns:a16="http://schemas.microsoft.com/office/drawing/2014/main" id="{638402A4-489D-B3C5-A98E-A657B7AF8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0101158"/>
              </p:ext>
            </p:extLst>
          </p:nvPr>
        </p:nvGraphicFramePr>
        <p:xfrm>
          <a:off x="7341689" y="4063410"/>
          <a:ext cx="2602048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12">
                  <a:extLst>
                    <a:ext uri="{9D8B030D-6E8A-4147-A177-3AD203B41FA5}">
                      <a16:colId xmlns:a16="http://schemas.microsoft.com/office/drawing/2014/main" val="2807576318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4177028956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338813746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1518391111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23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5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962048"/>
                  </a:ext>
                </a:extLst>
              </a:tr>
            </a:tbl>
          </a:graphicData>
        </a:graphic>
      </p:graphicFrame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A08CF195-224F-5469-FDD8-99D2A1721144}"/>
              </a:ext>
            </a:extLst>
          </p:cNvPr>
          <p:cNvCxnSpPr/>
          <p:nvPr/>
        </p:nvCxnSpPr>
        <p:spPr>
          <a:xfrm>
            <a:off x="6198870" y="4382710"/>
            <a:ext cx="126873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Conector: curvado 21">
            <a:extLst>
              <a:ext uri="{FF2B5EF4-FFF2-40B4-BE49-F238E27FC236}">
                <a16:creationId xmlns:a16="http://schemas.microsoft.com/office/drawing/2014/main" id="{B40D0449-55D3-86B1-AEF1-4854B08B9BFE}"/>
              </a:ext>
            </a:extLst>
          </p:cNvPr>
          <p:cNvCxnSpPr>
            <a:cxnSpLocks/>
            <a:stCxn id="21" idx="3"/>
            <a:endCxn id="24" idx="1"/>
          </p:cNvCxnSpPr>
          <p:nvPr/>
        </p:nvCxnSpPr>
        <p:spPr>
          <a:xfrm flipH="1">
            <a:off x="735511" y="4361150"/>
            <a:ext cx="9208226" cy="1257106"/>
          </a:xfrm>
          <a:prstGeom prst="curvedConnector5">
            <a:avLst>
              <a:gd name="adj1" fmla="val -2483"/>
              <a:gd name="adj2" fmla="val 50000"/>
              <a:gd name="adj3" fmla="val 102483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4" name="Tabla 23">
            <a:extLst>
              <a:ext uri="{FF2B5EF4-FFF2-40B4-BE49-F238E27FC236}">
                <a16:creationId xmlns:a16="http://schemas.microsoft.com/office/drawing/2014/main" id="{1EDE5821-8542-7977-217B-9F60AA5B92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2108927"/>
              </p:ext>
            </p:extLst>
          </p:nvPr>
        </p:nvGraphicFramePr>
        <p:xfrm>
          <a:off x="735511" y="5320516"/>
          <a:ext cx="2602048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12">
                  <a:extLst>
                    <a:ext uri="{9D8B030D-6E8A-4147-A177-3AD203B41FA5}">
                      <a16:colId xmlns:a16="http://schemas.microsoft.com/office/drawing/2014/main" val="2355643934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411657779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248886030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617535424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H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28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5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325084"/>
                  </a:ext>
                </a:extLst>
              </a:tr>
            </a:tbl>
          </a:graphicData>
        </a:graphic>
      </p:graphicFrame>
      <p:graphicFrame>
        <p:nvGraphicFramePr>
          <p:cNvPr id="26" name="Tabla 25">
            <a:extLst>
              <a:ext uri="{FF2B5EF4-FFF2-40B4-BE49-F238E27FC236}">
                <a16:creationId xmlns:a16="http://schemas.microsoft.com/office/drawing/2014/main" id="{19D3AB2B-52BC-25E4-EA51-D13897E9D4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412721"/>
              </p:ext>
            </p:extLst>
          </p:nvPr>
        </p:nvGraphicFramePr>
        <p:xfrm>
          <a:off x="4038600" y="5320516"/>
          <a:ext cx="2602048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12">
                  <a:extLst>
                    <a:ext uri="{9D8B030D-6E8A-4147-A177-3AD203B41FA5}">
                      <a16:colId xmlns:a16="http://schemas.microsoft.com/office/drawing/2014/main" val="2355643934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411657779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248886030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617535424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33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4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325084"/>
                  </a:ext>
                </a:extLst>
              </a:tr>
            </a:tbl>
          </a:graphicData>
        </a:graphic>
      </p:graphicFrame>
      <p:graphicFrame>
        <p:nvGraphicFramePr>
          <p:cNvPr id="27" name="Tabla 26">
            <a:extLst>
              <a:ext uri="{FF2B5EF4-FFF2-40B4-BE49-F238E27FC236}">
                <a16:creationId xmlns:a16="http://schemas.microsoft.com/office/drawing/2014/main" id="{E83811CE-0626-8C74-746A-991F0240C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292537"/>
              </p:ext>
            </p:extLst>
          </p:nvPr>
        </p:nvGraphicFramePr>
        <p:xfrm>
          <a:off x="7341689" y="5315126"/>
          <a:ext cx="2602048" cy="59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512">
                  <a:extLst>
                    <a:ext uri="{9D8B030D-6E8A-4147-A177-3AD203B41FA5}">
                      <a16:colId xmlns:a16="http://schemas.microsoft.com/office/drawing/2014/main" val="2355643934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411657779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2488860305"/>
                    </a:ext>
                  </a:extLst>
                </a:gridCol>
                <a:gridCol w="650512">
                  <a:extLst>
                    <a:ext uri="{9D8B030D-6E8A-4147-A177-3AD203B41FA5}">
                      <a16:colId xmlns:a16="http://schemas.microsoft.com/office/drawing/2014/main" val="617535424"/>
                    </a:ext>
                  </a:extLst>
                </a:gridCol>
              </a:tblGrid>
              <a:tr h="595480">
                <a:tc>
                  <a:txBody>
                    <a:bodyPr/>
                    <a:lstStyle/>
                    <a:p>
                      <a:pPr algn="ctr"/>
                      <a:r>
                        <a:rPr lang="es-MX" dirty="0"/>
                        <a:t>P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37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3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/>
                        <a:t>X</a:t>
                      </a:r>
                      <a:endParaRPr lang="es-C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8325084"/>
                  </a:ext>
                </a:extLst>
              </a:tr>
            </a:tbl>
          </a:graphicData>
        </a:graphic>
      </p:graphicFrame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CD722F4E-F75C-8CED-F137-09233976D5FC}"/>
              </a:ext>
            </a:extLst>
          </p:cNvPr>
          <p:cNvCxnSpPr/>
          <p:nvPr/>
        </p:nvCxnSpPr>
        <p:spPr>
          <a:xfrm>
            <a:off x="2918459" y="5622996"/>
            <a:ext cx="126873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E94FFAAD-4536-9C7E-DFD0-D14378BBAFA4}"/>
              </a:ext>
            </a:extLst>
          </p:cNvPr>
          <p:cNvCxnSpPr/>
          <p:nvPr/>
        </p:nvCxnSpPr>
        <p:spPr>
          <a:xfrm>
            <a:off x="6198870" y="5622996"/>
            <a:ext cx="126873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8713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11382" y="74691"/>
            <a:ext cx="10352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rgbClr val="FF0000"/>
                </a:solidFill>
              </a:rPr>
              <a:t>5. SISTEMAS ASOCIADOS</a:t>
            </a:r>
            <a:endParaRPr lang="es-CO" sz="4800" b="1" dirty="0">
              <a:solidFill>
                <a:srgbClr val="FF0000"/>
              </a:solidFill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37B9AD4-A49A-B60E-61C8-4ACC33DD0537}"/>
              </a:ext>
            </a:extLst>
          </p:cNvPr>
          <p:cNvSpPr txBox="1">
            <a:spLocks/>
          </p:cNvSpPr>
          <p:nvPr/>
        </p:nvSpPr>
        <p:spPr>
          <a:xfrm>
            <a:off x="193791" y="905688"/>
            <a:ext cx="1180441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Alojar  un proceso en RAM de 1,5GB en una memoria de 16GB.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6DDD37-C273-95B1-72B0-78EF53A1DAB1}"/>
              </a:ext>
            </a:extLst>
          </p:cNvPr>
          <p:cNvSpPr txBox="1">
            <a:spLocks/>
          </p:cNvSpPr>
          <p:nvPr/>
        </p:nvSpPr>
        <p:spPr>
          <a:xfrm>
            <a:off x="193791" y="2005146"/>
            <a:ext cx="1180441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3200" dirty="0"/>
              <a:t>Realizar la ubicación del proceso en RAM con sistemas asociados y decir si hay fragmentación interna o externa</a:t>
            </a:r>
          </a:p>
        </p:txBody>
      </p:sp>
    </p:spTree>
    <p:extLst>
      <p:ext uri="{BB962C8B-B14F-4D97-AF65-F5344CB8AC3E}">
        <p14:creationId xmlns:p14="http://schemas.microsoft.com/office/powerpoint/2010/main" val="1302564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89CC7360-CED9-6439-B98B-899E850F3F95}"/>
              </a:ext>
            </a:extLst>
          </p:cNvPr>
          <p:cNvSpPr/>
          <p:nvPr/>
        </p:nvSpPr>
        <p:spPr>
          <a:xfrm>
            <a:off x="311382" y="1273629"/>
            <a:ext cx="11569236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16GB</a:t>
            </a:r>
            <a:endParaRPr lang="es-CO" sz="66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EA21F26-8646-BCDB-C8FE-797D333ED459}"/>
              </a:ext>
            </a:extLst>
          </p:cNvPr>
          <p:cNvSpPr/>
          <p:nvPr/>
        </p:nvSpPr>
        <p:spPr>
          <a:xfrm>
            <a:off x="311382" y="3374572"/>
            <a:ext cx="5784618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8GB</a:t>
            </a:r>
            <a:endParaRPr lang="es-CO" sz="6600" b="1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E11DCFDA-E43A-B0B9-5850-9ADF0D2A514F}"/>
              </a:ext>
            </a:extLst>
          </p:cNvPr>
          <p:cNvSpPr/>
          <p:nvPr/>
        </p:nvSpPr>
        <p:spPr>
          <a:xfrm>
            <a:off x="6096000" y="3374572"/>
            <a:ext cx="5784618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8GB</a:t>
            </a:r>
            <a:endParaRPr lang="es-CO" sz="6600" b="1" dirty="0"/>
          </a:p>
        </p:txBody>
      </p:sp>
    </p:spTree>
    <p:extLst>
      <p:ext uri="{BB962C8B-B14F-4D97-AF65-F5344CB8AC3E}">
        <p14:creationId xmlns:p14="http://schemas.microsoft.com/office/powerpoint/2010/main" val="332477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AB1EE3E-23C5-FF7A-5539-4133237B7350}"/>
              </a:ext>
            </a:extLst>
          </p:cNvPr>
          <p:cNvSpPr/>
          <p:nvPr/>
        </p:nvSpPr>
        <p:spPr>
          <a:xfrm>
            <a:off x="311382" y="1305744"/>
            <a:ext cx="5784618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8GB</a:t>
            </a:r>
            <a:endParaRPr lang="es-CO" sz="6600" b="1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EE81343-4E15-0848-B2C6-D769D71C618A}"/>
              </a:ext>
            </a:extLst>
          </p:cNvPr>
          <p:cNvSpPr/>
          <p:nvPr/>
        </p:nvSpPr>
        <p:spPr>
          <a:xfrm>
            <a:off x="6096000" y="1305744"/>
            <a:ext cx="5784618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8GB</a:t>
            </a:r>
            <a:endParaRPr lang="es-CO" sz="6600" b="1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9A51EFD-8351-0004-FEDA-97A09022169A}"/>
              </a:ext>
            </a:extLst>
          </p:cNvPr>
          <p:cNvSpPr/>
          <p:nvPr/>
        </p:nvSpPr>
        <p:spPr>
          <a:xfrm>
            <a:off x="311382" y="3429000"/>
            <a:ext cx="2905347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4GB</a:t>
            </a:r>
            <a:endParaRPr lang="es-CO" sz="6600" b="1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BBE084D-4565-FEE9-AA9E-18FC678573D2}"/>
              </a:ext>
            </a:extLst>
          </p:cNvPr>
          <p:cNvSpPr/>
          <p:nvPr/>
        </p:nvSpPr>
        <p:spPr>
          <a:xfrm>
            <a:off x="3216729" y="3429000"/>
            <a:ext cx="2905347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4GB </a:t>
            </a:r>
            <a:endParaRPr lang="es-CO" sz="6600" b="1" dirty="0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A353A32C-E846-2852-283D-F0E271638539}"/>
              </a:ext>
            </a:extLst>
          </p:cNvPr>
          <p:cNvSpPr/>
          <p:nvPr/>
        </p:nvSpPr>
        <p:spPr>
          <a:xfrm>
            <a:off x="6135114" y="3429000"/>
            <a:ext cx="5784618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6600" b="1" dirty="0"/>
              <a:t>8GB</a:t>
            </a:r>
            <a:endParaRPr lang="es-CO" sz="6600" b="1" dirty="0"/>
          </a:p>
        </p:txBody>
      </p:sp>
    </p:spTree>
    <p:extLst>
      <p:ext uri="{BB962C8B-B14F-4D97-AF65-F5344CB8AC3E}">
        <p14:creationId xmlns:p14="http://schemas.microsoft.com/office/powerpoint/2010/main" val="44275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1783</TotalTime>
  <Words>453</Words>
  <Application>Microsoft Office PowerPoint</Application>
  <PresentationFormat>Panorámica</PresentationFormat>
  <Paragraphs>113</Paragraphs>
  <Slides>13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Christian Camilo Trespalacios Palacios</cp:lastModifiedBy>
  <cp:revision>83</cp:revision>
  <dcterms:created xsi:type="dcterms:W3CDTF">2020-03-22T23:16:59Z</dcterms:created>
  <dcterms:modified xsi:type="dcterms:W3CDTF">2022-11-17T17:40:40Z</dcterms:modified>
</cp:coreProperties>
</file>