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303" r:id="rId3"/>
    <p:sldId id="304" r:id="rId4"/>
    <p:sldId id="305" r:id="rId5"/>
    <p:sldId id="306" r:id="rId6"/>
    <p:sldId id="296" r:id="rId7"/>
    <p:sldId id="294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7A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84674" autoAdjust="0"/>
  </p:normalViewPr>
  <p:slideViewPr>
    <p:cSldViewPr snapToGrid="0">
      <p:cViewPr varScale="1">
        <p:scale>
          <a:sx n="59" d="100"/>
          <a:sy n="59" d="100"/>
        </p:scale>
        <p:origin x="15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04C8-FA9E-4CF4-83A0-1B2E4EDD58CE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68444-004B-4410-84F3-653F14946B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91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8477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785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2036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8134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2036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10/11/2022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n 30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CF0DE86E-E285-F49B-B1E4-F95FA7F497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0" y="32666"/>
            <a:ext cx="12192000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32" name="Elipse 31">
            <a:extLst>
              <a:ext uri="{FF2B5EF4-FFF2-40B4-BE49-F238E27FC236}">
                <a16:creationId xmlns:a16="http://schemas.microsoft.com/office/drawing/2014/main" id="{8D059A94-B4FC-20CA-5EF5-C9713F20C242}"/>
              </a:ext>
            </a:extLst>
          </p:cNvPr>
          <p:cNvSpPr/>
          <p:nvPr/>
        </p:nvSpPr>
        <p:spPr>
          <a:xfrm>
            <a:off x="4330101" y="3942047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BB2B3878-72F2-4863-5C1A-5893167622EF}"/>
              </a:ext>
            </a:extLst>
          </p:cNvPr>
          <p:cNvSpPr/>
          <p:nvPr/>
        </p:nvSpPr>
        <p:spPr>
          <a:xfrm>
            <a:off x="6907648" y="3942047"/>
            <a:ext cx="451799" cy="4578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784AE031-04A4-7342-FEF8-0A84C44C77AC}"/>
              </a:ext>
            </a:extLst>
          </p:cNvPr>
          <p:cNvSpPr txBox="1"/>
          <p:nvPr/>
        </p:nvSpPr>
        <p:spPr>
          <a:xfrm>
            <a:off x="7453155" y="3906665"/>
            <a:ext cx="3233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Administrador De </a:t>
            </a:r>
          </a:p>
          <a:p>
            <a:pPr algn="ctr"/>
            <a:r>
              <a:rPr lang="es-CO" sz="3200" dirty="0"/>
              <a:t>memoria </a:t>
            </a:r>
            <a:r>
              <a:rPr lang="es-CO" sz="3200" b="1" dirty="0"/>
              <a:t>(RAM)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AC5227-B0E0-D025-C49A-5BC333CF37D7}"/>
              </a:ext>
            </a:extLst>
          </p:cNvPr>
          <p:cNvSpPr/>
          <p:nvPr/>
        </p:nvSpPr>
        <p:spPr>
          <a:xfrm>
            <a:off x="3163909" y="4969091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710CB560-8AD6-7549-3370-50D0480DC920}"/>
              </a:ext>
            </a:extLst>
          </p:cNvPr>
          <p:cNvSpPr/>
          <p:nvPr/>
        </p:nvSpPr>
        <p:spPr>
          <a:xfrm>
            <a:off x="5741459" y="4969091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84AF5B21-67B7-E82D-7C70-688CA026BF15}"/>
              </a:ext>
            </a:extLst>
          </p:cNvPr>
          <p:cNvCxnSpPr>
            <a:cxnSpLocks/>
            <a:stCxn id="32" idx="6"/>
            <a:endCxn id="33" idx="2"/>
          </p:cNvCxnSpPr>
          <p:nvPr/>
        </p:nvCxnSpPr>
        <p:spPr>
          <a:xfrm>
            <a:off x="4595145" y="4074569"/>
            <a:ext cx="2312503" cy="964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1DA1B4FD-8809-9297-86B9-6958C3A52EA6}"/>
              </a:ext>
            </a:extLst>
          </p:cNvPr>
          <p:cNvCxnSpPr>
            <a:cxnSpLocks/>
            <a:endCxn id="32" idx="3"/>
          </p:cNvCxnSpPr>
          <p:nvPr/>
        </p:nvCxnSpPr>
        <p:spPr>
          <a:xfrm flipV="1">
            <a:off x="3428953" y="4168275"/>
            <a:ext cx="939963" cy="80081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782F7B46-F4DA-8F6F-1194-AC4E1B4F7F80}"/>
              </a:ext>
            </a:extLst>
          </p:cNvPr>
          <p:cNvCxnSpPr>
            <a:stCxn id="35" idx="5"/>
            <a:endCxn id="36" idx="3"/>
          </p:cNvCxnSpPr>
          <p:nvPr/>
        </p:nvCxnSpPr>
        <p:spPr>
          <a:xfrm>
            <a:off x="3390138" y="5195319"/>
            <a:ext cx="2390136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B4B31BDC-76FC-9906-188C-53DF15056FA3}"/>
              </a:ext>
            </a:extLst>
          </p:cNvPr>
          <p:cNvCxnSpPr>
            <a:cxnSpLocks/>
            <a:stCxn id="36" idx="6"/>
            <a:endCxn id="33" idx="3"/>
          </p:cNvCxnSpPr>
          <p:nvPr/>
        </p:nvCxnSpPr>
        <p:spPr>
          <a:xfrm flipV="1">
            <a:off x="6006503" y="4332883"/>
            <a:ext cx="967309" cy="76873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24589EF-86AB-ED9B-9D08-AC0318746319}"/>
              </a:ext>
            </a:extLst>
          </p:cNvPr>
          <p:cNvCxnSpPr>
            <a:stCxn id="32" idx="5"/>
            <a:endCxn id="36" idx="1"/>
          </p:cNvCxnSpPr>
          <p:nvPr/>
        </p:nvCxnSpPr>
        <p:spPr>
          <a:xfrm>
            <a:off x="4556330" y="4168275"/>
            <a:ext cx="1223944" cy="83963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9065D947-988C-4AED-1ED3-E9A0A907AC87}"/>
              </a:ext>
            </a:extLst>
          </p:cNvPr>
          <p:cNvCxnSpPr>
            <a:cxnSpLocks/>
            <a:stCxn id="35" idx="6"/>
            <a:endCxn id="33" idx="2"/>
          </p:cNvCxnSpPr>
          <p:nvPr/>
        </p:nvCxnSpPr>
        <p:spPr>
          <a:xfrm flipV="1">
            <a:off x="3428953" y="4170994"/>
            <a:ext cx="3478695" cy="93061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ipse 42">
            <a:extLst>
              <a:ext uri="{FF2B5EF4-FFF2-40B4-BE49-F238E27FC236}">
                <a16:creationId xmlns:a16="http://schemas.microsoft.com/office/drawing/2014/main" id="{AC1A89C1-3EAF-9C07-7FCC-927302A2CCFD}"/>
              </a:ext>
            </a:extLst>
          </p:cNvPr>
          <p:cNvSpPr/>
          <p:nvPr/>
        </p:nvSpPr>
        <p:spPr>
          <a:xfrm>
            <a:off x="5469787" y="297699"/>
            <a:ext cx="271672" cy="23853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8945977E-92A1-5FD3-2DFA-D8C211B515E6}"/>
              </a:ext>
            </a:extLst>
          </p:cNvPr>
          <p:cNvCxnSpPr/>
          <p:nvPr/>
        </p:nvCxnSpPr>
        <p:spPr>
          <a:xfrm>
            <a:off x="5466473" y="668754"/>
            <a:ext cx="3138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6346B111-4969-9C27-F7E4-A5D5B5F08C65}"/>
              </a:ext>
            </a:extLst>
          </p:cNvPr>
          <p:cNvSpPr txBox="1"/>
          <p:nvPr/>
        </p:nvSpPr>
        <p:spPr>
          <a:xfrm>
            <a:off x="5912797" y="455847"/>
            <a:ext cx="9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Usuario</a:t>
            </a: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5F363CCF-E932-157C-6D69-6072DE2B666F}"/>
              </a:ext>
            </a:extLst>
          </p:cNvPr>
          <p:cNvCxnSpPr>
            <a:stCxn id="32" idx="7"/>
            <a:endCxn id="43" idx="3"/>
          </p:cNvCxnSpPr>
          <p:nvPr/>
        </p:nvCxnSpPr>
        <p:spPr>
          <a:xfrm flipV="1">
            <a:off x="4556330" y="501300"/>
            <a:ext cx="953242" cy="34795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5460CE6F-878F-2AE8-3FDC-717A9B5AC2B2}"/>
              </a:ext>
            </a:extLst>
          </p:cNvPr>
          <p:cNvCxnSpPr>
            <a:cxnSpLocks/>
            <a:endCxn id="43" idx="3"/>
          </p:cNvCxnSpPr>
          <p:nvPr/>
        </p:nvCxnSpPr>
        <p:spPr>
          <a:xfrm flipV="1">
            <a:off x="3428953" y="501300"/>
            <a:ext cx="2080619" cy="44677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DA49CF16-A267-67E0-1CA5-3399E3837B5C}"/>
              </a:ext>
            </a:extLst>
          </p:cNvPr>
          <p:cNvCxnSpPr>
            <a:cxnSpLocks/>
            <a:stCxn id="33" idx="7"/>
            <a:endCxn id="43" idx="5"/>
          </p:cNvCxnSpPr>
          <p:nvPr/>
        </p:nvCxnSpPr>
        <p:spPr>
          <a:xfrm flipH="1" flipV="1">
            <a:off x="5701674" y="501300"/>
            <a:ext cx="1591609" cy="35078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210D4421-5808-6936-F182-39DB7DC2732D}"/>
              </a:ext>
            </a:extLst>
          </p:cNvPr>
          <p:cNvCxnSpPr>
            <a:cxnSpLocks/>
          </p:cNvCxnSpPr>
          <p:nvPr/>
        </p:nvCxnSpPr>
        <p:spPr>
          <a:xfrm flipH="1" flipV="1">
            <a:off x="5593519" y="575047"/>
            <a:ext cx="268358" cy="44328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ipse 50">
            <a:extLst>
              <a:ext uri="{FF2B5EF4-FFF2-40B4-BE49-F238E27FC236}">
                <a16:creationId xmlns:a16="http://schemas.microsoft.com/office/drawing/2014/main" id="{CE48399E-201F-277D-D283-5222F9194B77}"/>
              </a:ext>
            </a:extLst>
          </p:cNvPr>
          <p:cNvSpPr/>
          <p:nvPr/>
        </p:nvSpPr>
        <p:spPr>
          <a:xfrm>
            <a:off x="6775127" y="4742863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B757B644-730D-4891-7DA7-CDDABE7945E0}"/>
              </a:ext>
            </a:extLst>
          </p:cNvPr>
          <p:cNvCxnSpPr>
            <a:stCxn id="36" idx="6"/>
            <a:endCxn id="51" idx="2"/>
          </p:cNvCxnSpPr>
          <p:nvPr/>
        </p:nvCxnSpPr>
        <p:spPr>
          <a:xfrm flipV="1">
            <a:off x="6006503" y="4875385"/>
            <a:ext cx="768624" cy="22622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287EA3F4-27E1-2DDD-A4B2-EC99CF6AE35E}"/>
              </a:ext>
            </a:extLst>
          </p:cNvPr>
          <p:cNvCxnSpPr>
            <a:cxnSpLocks/>
            <a:endCxn id="33" idx="5"/>
          </p:cNvCxnSpPr>
          <p:nvPr/>
        </p:nvCxnSpPr>
        <p:spPr>
          <a:xfrm flipV="1">
            <a:off x="7007034" y="4332883"/>
            <a:ext cx="286249" cy="40998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E0CAE6C6-2A5A-0228-68DA-8E05419670E9}"/>
              </a:ext>
            </a:extLst>
          </p:cNvPr>
          <p:cNvCxnSpPr>
            <a:stCxn id="51" idx="1"/>
            <a:endCxn id="32" idx="5"/>
          </p:cNvCxnSpPr>
          <p:nvPr/>
        </p:nvCxnSpPr>
        <p:spPr>
          <a:xfrm flipH="1" flipV="1">
            <a:off x="4556330" y="4168275"/>
            <a:ext cx="2257612" cy="6134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9A1F0FE3-FCF5-BEF5-7247-A9FCC003265C}"/>
              </a:ext>
            </a:extLst>
          </p:cNvPr>
          <p:cNvCxnSpPr>
            <a:stCxn id="51" idx="1"/>
            <a:endCxn id="35" idx="6"/>
          </p:cNvCxnSpPr>
          <p:nvPr/>
        </p:nvCxnSpPr>
        <p:spPr>
          <a:xfrm flipH="1">
            <a:off x="3428953" y="4781678"/>
            <a:ext cx="3384989" cy="31993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43D5B3F6-E774-010A-A846-26BDA23FEB52}"/>
              </a:ext>
            </a:extLst>
          </p:cNvPr>
          <p:cNvCxnSpPr>
            <a:endCxn id="43" idx="5"/>
          </p:cNvCxnSpPr>
          <p:nvPr/>
        </p:nvCxnSpPr>
        <p:spPr>
          <a:xfrm flipH="1" flipV="1">
            <a:off x="5701674" y="501300"/>
            <a:ext cx="1205975" cy="4206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9E1BB1F-99C5-866A-E315-3A8FE525EA0C}"/>
              </a:ext>
            </a:extLst>
          </p:cNvPr>
          <p:cNvCxnSpPr>
            <a:stCxn id="43" idx="4"/>
          </p:cNvCxnSpPr>
          <p:nvPr/>
        </p:nvCxnSpPr>
        <p:spPr>
          <a:xfrm flipH="1">
            <a:off x="5602309" y="536232"/>
            <a:ext cx="3314" cy="3713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C63C17D-427D-54EB-E31A-80670FC2354C}"/>
              </a:ext>
            </a:extLst>
          </p:cNvPr>
          <p:cNvSpPr txBox="1"/>
          <p:nvPr/>
        </p:nvSpPr>
        <p:spPr>
          <a:xfrm>
            <a:off x="326572" y="248922"/>
            <a:ext cx="4457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TALLER</a:t>
            </a:r>
            <a:endParaRPr lang="es-CO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6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9234" y="-88594"/>
            <a:ext cx="11098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solidFill>
                  <a:srgbClr val="FF0000"/>
                </a:solidFill>
              </a:rPr>
              <a:t>ESQUEMAS DE ADMINISTRACION DE RAM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0378" y="674204"/>
            <a:ext cx="1163439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1. Multriprogración con particiones fijas y sin intercambio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7C2F46-3E43-44BE-033B-269CF44B79F9}"/>
              </a:ext>
            </a:extLst>
          </p:cNvPr>
          <p:cNvSpPr txBox="1"/>
          <p:nvPr/>
        </p:nvSpPr>
        <p:spPr>
          <a:xfrm>
            <a:off x="327224" y="1190779"/>
            <a:ext cx="11537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/>
            </a:lvl1pPr>
          </a:lstStyle>
          <a:p>
            <a:pPr algn="just"/>
            <a:r>
              <a:rPr lang="es-MX" b="1" dirty="0"/>
              <a:t>Se tiene un Pc que posee una memoria RAM de 16GB la cual esta dividida en 4 particiones fijas</a:t>
            </a:r>
            <a:endParaRPr lang="es-CO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559A84A-B2F1-B6F1-7482-3098551596FD}"/>
              </a:ext>
            </a:extLst>
          </p:cNvPr>
          <p:cNvSpPr txBox="1"/>
          <p:nvPr/>
        </p:nvSpPr>
        <p:spPr>
          <a:xfrm>
            <a:off x="424070" y="2392604"/>
            <a:ext cx="111147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Y ingresan los siguientes procesos: P1=4000Mb, P2=1Gb, P3=5000mB Y P4=4GB</a:t>
            </a:r>
          </a:p>
          <a:p>
            <a:r>
              <a:rPr lang="es-MX" sz="2000" dirty="0"/>
              <a:t>Uste debe realizar las funciones básicas del administrador de memoria y asignar las diferentes particiones a los procesos.</a:t>
            </a:r>
          </a:p>
          <a:p>
            <a:r>
              <a:rPr lang="es-MX" sz="2000" dirty="0"/>
              <a:t>Al terminar la asignación debe:</a:t>
            </a:r>
          </a:p>
          <a:p>
            <a:r>
              <a:rPr lang="es-MX" sz="2000" dirty="0"/>
              <a:t>Indicar que tipos de fragmentación se dan en dicha memoria e indicar donde se da cada una de ellas y por que.</a:t>
            </a:r>
            <a:endParaRPr lang="es-CO" sz="20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BB24D6D-7B25-9516-2E9C-CDEA222832BC}"/>
              </a:ext>
            </a:extLst>
          </p:cNvPr>
          <p:cNvSpPr/>
          <p:nvPr/>
        </p:nvSpPr>
        <p:spPr>
          <a:xfrm>
            <a:off x="482126" y="5037986"/>
            <a:ext cx="11134353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5740B85-7384-5C42-11D3-6D94ABB2CF6E}"/>
              </a:ext>
            </a:extLst>
          </p:cNvPr>
          <p:cNvSpPr/>
          <p:nvPr/>
        </p:nvSpPr>
        <p:spPr>
          <a:xfrm>
            <a:off x="482126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FCD8FBF-96A5-A020-6D25-CF701FC5F883}"/>
              </a:ext>
            </a:extLst>
          </p:cNvPr>
          <p:cNvSpPr/>
          <p:nvPr/>
        </p:nvSpPr>
        <p:spPr>
          <a:xfrm>
            <a:off x="3265714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15D2CD4-D386-961B-D9EC-F3ED2754C409}"/>
              </a:ext>
            </a:extLst>
          </p:cNvPr>
          <p:cNvSpPr/>
          <p:nvPr/>
        </p:nvSpPr>
        <p:spPr>
          <a:xfrm>
            <a:off x="6054040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48342BF-72F4-D9D0-07E2-4C5714D8E2DA}"/>
              </a:ext>
            </a:extLst>
          </p:cNvPr>
          <p:cNvSpPr/>
          <p:nvPr/>
        </p:nvSpPr>
        <p:spPr>
          <a:xfrm>
            <a:off x="8832891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440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9234" y="-88594"/>
            <a:ext cx="11098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solidFill>
                  <a:srgbClr val="FF0000"/>
                </a:solidFill>
              </a:rPr>
              <a:t>ESQUEMAS DE ADMINISTRACION DE RAM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0378" y="747236"/>
            <a:ext cx="1130847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>
                <a:solidFill>
                  <a:schemeClr val="bg1"/>
                </a:solidFill>
              </a:defRPr>
            </a:lvl1pPr>
          </a:lstStyle>
          <a:p>
            <a:pPr algn="just"/>
            <a:r>
              <a:rPr lang="es-ES" sz="3200" dirty="0"/>
              <a:t>2. Esquema de representación de memoria con particiones variables y con intercambio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C56E9EF-CC7D-E263-A590-1932AD292392}"/>
              </a:ext>
            </a:extLst>
          </p:cNvPr>
          <p:cNvSpPr txBox="1"/>
          <p:nvPr/>
        </p:nvSpPr>
        <p:spPr>
          <a:xfrm>
            <a:off x="6825342" y="3224704"/>
            <a:ext cx="49457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Realice la compactación de memoria</a:t>
            </a:r>
            <a:endParaRPr lang="es-CO" sz="3200" b="1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D24468F-637C-CF68-3490-D75BCE7BB436}"/>
              </a:ext>
            </a:extLst>
          </p:cNvPr>
          <p:cNvSpPr/>
          <p:nvPr/>
        </p:nvSpPr>
        <p:spPr>
          <a:xfrm>
            <a:off x="1289485" y="2410630"/>
            <a:ext cx="1976230" cy="555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Sistema Operativo</a:t>
            </a:r>
            <a:endParaRPr lang="es-CO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A930E9-0111-9EA7-8C80-8E2220C74D7A}"/>
              </a:ext>
            </a:extLst>
          </p:cNvPr>
          <p:cNvSpPr/>
          <p:nvPr/>
        </p:nvSpPr>
        <p:spPr>
          <a:xfrm>
            <a:off x="1289485" y="2947119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5A9F207-D536-57E1-0AEC-C29C08C6A088}"/>
              </a:ext>
            </a:extLst>
          </p:cNvPr>
          <p:cNvSpPr/>
          <p:nvPr/>
        </p:nvSpPr>
        <p:spPr>
          <a:xfrm>
            <a:off x="1289485" y="3399405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A392C67-D642-CEEA-18DF-7452B7CECA2B}"/>
              </a:ext>
            </a:extLst>
          </p:cNvPr>
          <p:cNvSpPr/>
          <p:nvPr/>
        </p:nvSpPr>
        <p:spPr>
          <a:xfrm>
            <a:off x="1289485" y="3957638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0FFA564-56CA-B76B-938C-4244BB60F2F0}"/>
              </a:ext>
            </a:extLst>
          </p:cNvPr>
          <p:cNvSpPr/>
          <p:nvPr/>
        </p:nvSpPr>
        <p:spPr>
          <a:xfrm>
            <a:off x="1289485" y="4512809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5E1642C-127C-356D-47E7-A245B1B52647}"/>
              </a:ext>
            </a:extLst>
          </p:cNvPr>
          <p:cNvSpPr/>
          <p:nvPr/>
        </p:nvSpPr>
        <p:spPr>
          <a:xfrm>
            <a:off x="1289485" y="5029324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231A062-F080-6F59-AC55-3E38C95D5BC6}"/>
              </a:ext>
            </a:extLst>
          </p:cNvPr>
          <p:cNvSpPr/>
          <p:nvPr/>
        </p:nvSpPr>
        <p:spPr>
          <a:xfrm>
            <a:off x="1289485" y="5520005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6ECE0A3-76EC-A1A1-7989-262160B5B5F2}"/>
              </a:ext>
            </a:extLst>
          </p:cNvPr>
          <p:cNvSpPr/>
          <p:nvPr/>
        </p:nvSpPr>
        <p:spPr>
          <a:xfrm>
            <a:off x="1289485" y="6075176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6" name="Flecha: a la derecha 15">
            <a:extLst>
              <a:ext uri="{FF2B5EF4-FFF2-40B4-BE49-F238E27FC236}">
                <a16:creationId xmlns:a16="http://schemas.microsoft.com/office/drawing/2014/main" id="{70131528-8782-81AF-EC11-533075A1FD1E}"/>
              </a:ext>
            </a:extLst>
          </p:cNvPr>
          <p:cNvSpPr/>
          <p:nvPr/>
        </p:nvSpPr>
        <p:spPr>
          <a:xfrm>
            <a:off x="3494314" y="3641271"/>
            <a:ext cx="3102429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5078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3509" y="-88594"/>
            <a:ext cx="1232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rgbClr val="FF0000"/>
                </a:solidFill>
              </a:rPr>
              <a:t>3. Representación con mapas de Bits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37B9AD4-A49A-B60E-61C8-4ACC33DD0537}"/>
              </a:ext>
            </a:extLst>
          </p:cNvPr>
          <p:cNvSpPr txBox="1">
            <a:spLocks/>
          </p:cNvSpPr>
          <p:nvPr/>
        </p:nvSpPr>
        <p:spPr>
          <a:xfrm>
            <a:off x="409354" y="742403"/>
            <a:ext cx="11134946" cy="6101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Representar la siguiente imagen en mapa de bits</a:t>
            </a:r>
            <a:endParaRPr lang="es-CO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411CED-63DC-1238-9736-CFFB954FB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86" y="1688247"/>
            <a:ext cx="100298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60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6329" y="-72166"/>
            <a:ext cx="123262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FF0000"/>
                </a:solidFill>
              </a:rPr>
              <a:t>4. REPESENTACIÓN DE MEMORIA RAM CON LISTAS LIGADAS</a:t>
            </a:r>
            <a:endParaRPr lang="es-CO" sz="4000" b="1" dirty="0">
              <a:solidFill>
                <a:srgbClr val="FF000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5080AC85-D6BD-060C-063C-1BCA8E147C2A}"/>
              </a:ext>
            </a:extLst>
          </p:cNvPr>
          <p:cNvSpPr txBox="1">
            <a:spLocks/>
          </p:cNvSpPr>
          <p:nvPr/>
        </p:nvSpPr>
        <p:spPr>
          <a:xfrm>
            <a:off x="821871" y="1058177"/>
            <a:ext cx="10515600" cy="30076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Para realizar la representación define un nodo principal de la lista de la siguiente manera:</a:t>
            </a:r>
          </a:p>
          <a:p>
            <a:endParaRPr lang="es-CO" dirty="0"/>
          </a:p>
          <a:p>
            <a:pPr lvl="2"/>
            <a:endParaRPr lang="es-CO" dirty="0"/>
          </a:p>
          <a:p>
            <a:pPr lvl="4"/>
            <a:r>
              <a:rPr lang="es-CO" dirty="0"/>
              <a:t>Si es P:proceso	    Donde comienza     Cuanto pesa en	       El apuntador o </a:t>
            </a:r>
          </a:p>
          <a:p>
            <a:pPr lvl="4"/>
            <a:r>
              <a:rPr lang="es-CO" dirty="0"/>
              <a:t>O  si es H:  Hueco    el Proceso (P)	    en RAM el P o H	       liga al siguiente		</a:t>
            </a:r>
          </a:p>
          <a:p>
            <a:pPr lvl="8"/>
            <a:r>
              <a:rPr lang="es-CO" dirty="0"/>
              <a:t>O el hueco (H)			       objeto de RAM</a:t>
            </a:r>
          </a:p>
          <a:p>
            <a:pPr marL="3657600" lvl="8" indent="0">
              <a:buFont typeface="Arial" panose="020B0604020202020204" pitchFamily="34" charset="0"/>
              <a:buNone/>
            </a:pPr>
            <a:r>
              <a:rPr lang="es-CO" dirty="0"/>
              <a:t>				       Representado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DD7186C-5A85-53B3-DC2E-495F22C5FE99}"/>
              </a:ext>
            </a:extLst>
          </p:cNvPr>
          <p:cNvGraphicFramePr>
            <a:graphicFrameLocks noGrp="1"/>
          </p:cNvGraphicFramePr>
          <p:nvPr/>
        </p:nvGraphicFramePr>
        <p:xfrm>
          <a:off x="2015671" y="1967126"/>
          <a:ext cx="8128000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878727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0966036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388506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99550502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954105"/>
                  </a:ext>
                </a:extLst>
              </a:tr>
            </a:tbl>
          </a:graphicData>
        </a:graphic>
      </p:graphicFrame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D7E3B86-CD71-E7AD-AC19-EA5FE5382774}"/>
              </a:ext>
            </a:extLst>
          </p:cNvPr>
          <p:cNvCxnSpPr>
            <a:cxnSpLocks/>
          </p:cNvCxnSpPr>
          <p:nvPr/>
        </p:nvCxnSpPr>
        <p:spPr>
          <a:xfrm>
            <a:off x="2933905" y="2622733"/>
            <a:ext cx="0" cy="50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BE1DA5CC-E7A1-6E57-305B-8C887BA09EEC}"/>
              </a:ext>
            </a:extLst>
          </p:cNvPr>
          <p:cNvCxnSpPr>
            <a:cxnSpLocks/>
          </p:cNvCxnSpPr>
          <p:nvPr/>
        </p:nvCxnSpPr>
        <p:spPr>
          <a:xfrm>
            <a:off x="4693694" y="2622733"/>
            <a:ext cx="0" cy="50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688F25F9-5C13-ECE3-BFFD-40C37961E561}"/>
              </a:ext>
            </a:extLst>
          </p:cNvPr>
          <p:cNvCxnSpPr/>
          <p:nvPr/>
        </p:nvCxnSpPr>
        <p:spPr>
          <a:xfrm>
            <a:off x="6505241" y="2383740"/>
            <a:ext cx="0" cy="747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856F0AB-EE08-BAEA-4376-4B97DF0EE2F9}"/>
              </a:ext>
            </a:extLst>
          </p:cNvPr>
          <p:cNvCxnSpPr>
            <a:cxnSpLocks/>
          </p:cNvCxnSpPr>
          <p:nvPr/>
        </p:nvCxnSpPr>
        <p:spPr>
          <a:xfrm>
            <a:off x="8428931" y="2622733"/>
            <a:ext cx="0" cy="50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AE5CCA-D996-7403-CFE5-B2CF93CBEDF9}"/>
              </a:ext>
            </a:extLst>
          </p:cNvPr>
          <p:cNvSpPr txBox="1">
            <a:spLocks/>
          </p:cNvSpPr>
          <p:nvPr/>
        </p:nvSpPr>
        <p:spPr>
          <a:xfrm>
            <a:off x="425683" y="4171408"/>
            <a:ext cx="11134946" cy="6101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Representar la siguiente imagen en una lista ligada</a:t>
            </a:r>
            <a:endParaRPr lang="es-CO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217BD55-1985-9455-8105-788234F02A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1729" y="5214992"/>
            <a:ext cx="12355457" cy="61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42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1382" y="74691"/>
            <a:ext cx="10352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rgbClr val="FF0000"/>
                </a:solidFill>
              </a:rPr>
              <a:t>5. SISTEMAS ASOCIADOS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37B9AD4-A49A-B60E-61C8-4ACC33DD0537}"/>
              </a:ext>
            </a:extLst>
          </p:cNvPr>
          <p:cNvSpPr txBox="1">
            <a:spLocks/>
          </p:cNvSpPr>
          <p:nvPr/>
        </p:nvSpPr>
        <p:spPr>
          <a:xfrm>
            <a:off x="193791" y="905688"/>
            <a:ext cx="1180441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Alojar  un proceso en RAM de 1,5GB en una memoria de 16GB.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6DDD37-C273-95B1-72B0-78EF53A1DAB1}"/>
              </a:ext>
            </a:extLst>
          </p:cNvPr>
          <p:cNvSpPr txBox="1">
            <a:spLocks/>
          </p:cNvSpPr>
          <p:nvPr/>
        </p:nvSpPr>
        <p:spPr>
          <a:xfrm>
            <a:off x="193791" y="2005146"/>
            <a:ext cx="1180441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Realizar la ubicación del proceso en RAM con sistemas asociados y decir si hay fragmentación interna o externa</a:t>
            </a:r>
          </a:p>
        </p:txBody>
      </p:sp>
    </p:spTree>
    <p:extLst>
      <p:ext uri="{BB962C8B-B14F-4D97-AF65-F5344CB8AC3E}">
        <p14:creationId xmlns:p14="http://schemas.microsoft.com/office/powerpoint/2010/main" val="1302564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6572" y="248922"/>
            <a:ext cx="4457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COMPROMISO</a:t>
            </a:r>
            <a:endParaRPr lang="es-CO" sz="5400" b="1" dirty="0">
              <a:solidFill>
                <a:srgbClr val="FF000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16D798E-E494-CCCE-A913-45E6E4F0579A}"/>
              </a:ext>
            </a:extLst>
          </p:cNvPr>
          <p:cNvSpPr txBox="1"/>
          <p:nvPr/>
        </p:nvSpPr>
        <p:spPr>
          <a:xfrm>
            <a:off x="911678" y="1649185"/>
            <a:ext cx="103686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800" dirty="0"/>
              <a:t>Repasar todo lo relacionado con la gestión de memoria de lo cual se realizará una prueba tipo SaberPro con 20 preguntas de selección múltiple y única selección como el 50% del segundo parcial</a:t>
            </a:r>
            <a:endParaRPr lang="es-CO" sz="4800" dirty="0"/>
          </a:p>
        </p:txBody>
      </p:sp>
    </p:spTree>
    <p:extLst>
      <p:ext uri="{BB962C8B-B14F-4D97-AF65-F5344CB8AC3E}">
        <p14:creationId xmlns:p14="http://schemas.microsoft.com/office/powerpoint/2010/main" val="560370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319</Words>
  <Application>Microsoft Office PowerPoint</Application>
  <PresentationFormat>Panorámica</PresentationFormat>
  <Paragraphs>43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Javier Ospina Moreno</cp:lastModifiedBy>
  <cp:revision>77</cp:revision>
  <dcterms:created xsi:type="dcterms:W3CDTF">2020-03-22T23:16:59Z</dcterms:created>
  <dcterms:modified xsi:type="dcterms:W3CDTF">2022-11-10T22:52:35Z</dcterms:modified>
</cp:coreProperties>
</file>