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5" r:id="rId2"/>
    <p:sldId id="302" r:id="rId3"/>
    <p:sldId id="269" r:id="rId4"/>
    <p:sldId id="268" r:id="rId5"/>
    <p:sldId id="270" r:id="rId6"/>
    <p:sldId id="271" r:id="rId7"/>
    <p:sldId id="272" r:id="rId8"/>
    <p:sldId id="274" r:id="rId9"/>
    <p:sldId id="275" r:id="rId10"/>
    <p:sldId id="276" r:id="rId11"/>
    <p:sldId id="277" r:id="rId12"/>
    <p:sldId id="278" r:id="rId13"/>
    <p:sldId id="279" r:id="rId14"/>
    <p:sldId id="280" r:id="rId15"/>
    <p:sldId id="281" r:id="rId16"/>
    <p:sldId id="283" r:id="rId17"/>
    <p:sldId id="282" r:id="rId18"/>
    <p:sldId id="284" r:id="rId19"/>
    <p:sldId id="285" r:id="rId20"/>
    <p:sldId id="286" r:id="rId21"/>
    <p:sldId id="287" r:id="rId22"/>
    <p:sldId id="288" r:id="rId23"/>
    <p:sldId id="289" r:id="rId24"/>
    <p:sldId id="290" r:id="rId25"/>
    <p:sldId id="291" r:id="rId26"/>
    <p:sldId id="293" r:id="rId27"/>
    <p:sldId id="292" r:id="rId28"/>
    <p:sldId id="294" r:id="rId29"/>
    <p:sldId id="295" r:id="rId30"/>
    <p:sldId id="296" r:id="rId31"/>
    <p:sldId id="267" r:id="rId32"/>
    <p:sldId id="303" r:id="rId33"/>
    <p:sldId id="304" r:id="rId34"/>
    <p:sldId id="305" r:id="rId35"/>
    <p:sldId id="306" r:id="rId36"/>
    <p:sldId id="297" r:id="rId37"/>
    <p:sldId id="298" r:id="rId38"/>
    <p:sldId id="299" r:id="rId39"/>
    <p:sldId id="300" r:id="rId40"/>
    <p:sldId id="301" r:id="rId41"/>
    <p:sldId id="259" r:id="rId42"/>
    <p:sldId id="273" r:id="rId43"/>
    <p:sldId id="266" r:id="rId4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68" autoAdjust="0"/>
    <p:restoredTop sz="84674" autoAdjust="0"/>
  </p:normalViewPr>
  <p:slideViewPr>
    <p:cSldViewPr snapToGrid="0">
      <p:cViewPr varScale="1">
        <p:scale>
          <a:sx n="59" d="100"/>
          <a:sy n="59" d="100"/>
        </p:scale>
        <p:origin x="15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804C8-FA9E-4CF4-83A0-1B2E4EDD58CE}" type="datetimeFigureOut">
              <a:rPr lang="es-CO" smtClean="0"/>
              <a:t>3/11/2022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68444-004B-4410-84F3-653F14946BC0}" type="slidenum">
              <a:rPr lang="es-CO" smtClean="0"/>
              <a:t>‹Nº›</a:t>
            </a:fld>
            <a:endParaRPr lang="es-CO"/>
          </a:p>
        </p:txBody>
      </p:sp>
    </p:spTree>
    <p:extLst>
      <p:ext uri="{BB962C8B-B14F-4D97-AF65-F5344CB8AC3E}">
        <p14:creationId xmlns:p14="http://schemas.microsoft.com/office/powerpoint/2010/main" val="30991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868444-004B-4410-84F3-653F14946BC0}" type="slidenum">
              <a:rPr lang="es-CO" smtClean="0"/>
              <a:t>21</a:t>
            </a:fld>
            <a:endParaRPr lang="es-CO"/>
          </a:p>
        </p:txBody>
      </p:sp>
    </p:spTree>
    <p:extLst>
      <p:ext uri="{BB962C8B-B14F-4D97-AF65-F5344CB8AC3E}">
        <p14:creationId xmlns:p14="http://schemas.microsoft.com/office/powerpoint/2010/main" val="3274842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868444-004B-4410-84F3-653F14946BC0}" type="slidenum">
              <a:rPr lang="es-CO" smtClean="0"/>
              <a:t>30</a:t>
            </a:fld>
            <a:endParaRPr lang="es-CO"/>
          </a:p>
        </p:txBody>
      </p:sp>
    </p:spTree>
    <p:extLst>
      <p:ext uri="{BB962C8B-B14F-4D97-AF65-F5344CB8AC3E}">
        <p14:creationId xmlns:p14="http://schemas.microsoft.com/office/powerpoint/2010/main" val="2138134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868444-004B-4410-84F3-653F14946BC0}" type="slidenum">
              <a:rPr lang="es-CO" smtClean="0"/>
              <a:t>36</a:t>
            </a:fld>
            <a:endParaRPr lang="es-CO"/>
          </a:p>
        </p:txBody>
      </p:sp>
    </p:spTree>
    <p:extLst>
      <p:ext uri="{BB962C8B-B14F-4D97-AF65-F5344CB8AC3E}">
        <p14:creationId xmlns:p14="http://schemas.microsoft.com/office/powerpoint/2010/main" val="65743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868444-004B-4410-84F3-653F14946BC0}" type="slidenum">
              <a:rPr lang="es-CO" smtClean="0"/>
              <a:t>37</a:t>
            </a:fld>
            <a:endParaRPr lang="es-CO"/>
          </a:p>
        </p:txBody>
      </p:sp>
    </p:spTree>
    <p:extLst>
      <p:ext uri="{BB962C8B-B14F-4D97-AF65-F5344CB8AC3E}">
        <p14:creationId xmlns:p14="http://schemas.microsoft.com/office/powerpoint/2010/main" val="3973878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868444-004B-4410-84F3-653F14946BC0}" type="slidenum">
              <a:rPr lang="es-CO" smtClean="0"/>
              <a:t>38</a:t>
            </a:fld>
            <a:endParaRPr lang="es-CO"/>
          </a:p>
        </p:txBody>
      </p:sp>
    </p:spTree>
    <p:extLst>
      <p:ext uri="{BB962C8B-B14F-4D97-AF65-F5344CB8AC3E}">
        <p14:creationId xmlns:p14="http://schemas.microsoft.com/office/powerpoint/2010/main" val="308346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868444-004B-4410-84F3-653F14946BC0}" type="slidenum">
              <a:rPr lang="es-CO" smtClean="0"/>
              <a:t>39</a:t>
            </a:fld>
            <a:endParaRPr lang="es-CO"/>
          </a:p>
        </p:txBody>
      </p:sp>
    </p:spTree>
    <p:extLst>
      <p:ext uri="{BB962C8B-B14F-4D97-AF65-F5344CB8AC3E}">
        <p14:creationId xmlns:p14="http://schemas.microsoft.com/office/powerpoint/2010/main" val="3130989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868444-004B-4410-84F3-653F14946BC0}" type="slidenum">
              <a:rPr lang="es-CO" smtClean="0"/>
              <a:t>40</a:t>
            </a:fld>
            <a:endParaRPr lang="es-CO"/>
          </a:p>
        </p:txBody>
      </p:sp>
    </p:spTree>
    <p:extLst>
      <p:ext uri="{BB962C8B-B14F-4D97-AF65-F5344CB8AC3E}">
        <p14:creationId xmlns:p14="http://schemas.microsoft.com/office/powerpoint/2010/main" val="429263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868444-004B-4410-84F3-653F14946BC0}" type="slidenum">
              <a:rPr lang="es-CO" smtClean="0"/>
              <a:t>22</a:t>
            </a:fld>
            <a:endParaRPr lang="es-CO"/>
          </a:p>
        </p:txBody>
      </p:sp>
    </p:spTree>
    <p:extLst>
      <p:ext uri="{BB962C8B-B14F-4D97-AF65-F5344CB8AC3E}">
        <p14:creationId xmlns:p14="http://schemas.microsoft.com/office/powerpoint/2010/main" val="266959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868444-004B-4410-84F3-653F14946BC0}" type="slidenum">
              <a:rPr lang="es-CO" smtClean="0"/>
              <a:t>23</a:t>
            </a:fld>
            <a:endParaRPr lang="es-CO"/>
          </a:p>
        </p:txBody>
      </p:sp>
    </p:spTree>
    <p:extLst>
      <p:ext uri="{BB962C8B-B14F-4D97-AF65-F5344CB8AC3E}">
        <p14:creationId xmlns:p14="http://schemas.microsoft.com/office/powerpoint/2010/main" val="286090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868444-004B-4410-84F3-653F14946BC0}" type="slidenum">
              <a:rPr lang="es-CO" smtClean="0"/>
              <a:t>24</a:t>
            </a:fld>
            <a:endParaRPr lang="es-CO"/>
          </a:p>
        </p:txBody>
      </p:sp>
    </p:spTree>
    <p:extLst>
      <p:ext uri="{BB962C8B-B14F-4D97-AF65-F5344CB8AC3E}">
        <p14:creationId xmlns:p14="http://schemas.microsoft.com/office/powerpoint/2010/main" val="302847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868444-004B-4410-84F3-653F14946BC0}" type="slidenum">
              <a:rPr lang="es-CO" smtClean="0"/>
              <a:t>25</a:t>
            </a:fld>
            <a:endParaRPr lang="es-CO"/>
          </a:p>
        </p:txBody>
      </p:sp>
    </p:spTree>
    <p:extLst>
      <p:ext uri="{BB962C8B-B14F-4D97-AF65-F5344CB8AC3E}">
        <p14:creationId xmlns:p14="http://schemas.microsoft.com/office/powerpoint/2010/main" val="305774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868444-004B-4410-84F3-653F14946BC0}" type="slidenum">
              <a:rPr lang="es-CO" smtClean="0"/>
              <a:t>26</a:t>
            </a:fld>
            <a:endParaRPr lang="es-CO"/>
          </a:p>
        </p:txBody>
      </p:sp>
    </p:spTree>
    <p:extLst>
      <p:ext uri="{BB962C8B-B14F-4D97-AF65-F5344CB8AC3E}">
        <p14:creationId xmlns:p14="http://schemas.microsoft.com/office/powerpoint/2010/main" val="290461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868444-004B-4410-84F3-653F14946BC0}" type="slidenum">
              <a:rPr lang="es-CO" smtClean="0"/>
              <a:t>27</a:t>
            </a:fld>
            <a:endParaRPr lang="es-CO"/>
          </a:p>
        </p:txBody>
      </p:sp>
    </p:spTree>
    <p:extLst>
      <p:ext uri="{BB962C8B-B14F-4D97-AF65-F5344CB8AC3E}">
        <p14:creationId xmlns:p14="http://schemas.microsoft.com/office/powerpoint/2010/main" val="225785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868444-004B-4410-84F3-653F14946BC0}" type="slidenum">
              <a:rPr lang="es-CO" smtClean="0"/>
              <a:t>28</a:t>
            </a:fld>
            <a:endParaRPr lang="es-CO"/>
          </a:p>
        </p:txBody>
      </p:sp>
    </p:spTree>
    <p:extLst>
      <p:ext uri="{BB962C8B-B14F-4D97-AF65-F5344CB8AC3E}">
        <p14:creationId xmlns:p14="http://schemas.microsoft.com/office/powerpoint/2010/main" val="952036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868444-004B-4410-84F3-653F14946BC0}" type="slidenum">
              <a:rPr lang="es-CO" smtClean="0"/>
              <a:t>29</a:t>
            </a:fld>
            <a:endParaRPr lang="es-CO"/>
          </a:p>
        </p:txBody>
      </p:sp>
    </p:spTree>
    <p:extLst>
      <p:ext uri="{BB962C8B-B14F-4D97-AF65-F5344CB8AC3E}">
        <p14:creationId xmlns:p14="http://schemas.microsoft.com/office/powerpoint/2010/main" val="63406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395DDACE-72F9-46AE-84A3-2B59AC515D75}" type="datetimeFigureOut">
              <a:rPr lang="es-CO" smtClean="0"/>
              <a:t>3/11/2022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2C0274F-B94E-4992-84DC-9EFEA550A583}" type="slidenum">
              <a:rPr lang="es-CO" smtClean="0"/>
              <a:t>‹Nº›</a:t>
            </a:fld>
            <a:endParaRPr lang="es-CO"/>
          </a:p>
        </p:txBody>
      </p:sp>
    </p:spTree>
    <p:extLst>
      <p:ext uri="{BB962C8B-B14F-4D97-AF65-F5344CB8AC3E}">
        <p14:creationId xmlns:p14="http://schemas.microsoft.com/office/powerpoint/2010/main" val="186760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95DDACE-72F9-46AE-84A3-2B59AC515D75}" type="datetimeFigureOut">
              <a:rPr lang="es-CO" smtClean="0"/>
              <a:t>3/11/2022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2C0274F-B94E-4992-84DC-9EFEA550A583}" type="slidenum">
              <a:rPr lang="es-CO" smtClean="0"/>
              <a:t>‹Nº›</a:t>
            </a:fld>
            <a:endParaRPr lang="es-CO"/>
          </a:p>
        </p:txBody>
      </p:sp>
    </p:spTree>
    <p:extLst>
      <p:ext uri="{BB962C8B-B14F-4D97-AF65-F5344CB8AC3E}">
        <p14:creationId xmlns:p14="http://schemas.microsoft.com/office/powerpoint/2010/main" val="381265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95DDACE-72F9-46AE-84A3-2B59AC515D75}" type="datetimeFigureOut">
              <a:rPr lang="es-CO" smtClean="0"/>
              <a:t>3/11/2022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2C0274F-B94E-4992-84DC-9EFEA550A583}" type="slidenum">
              <a:rPr lang="es-CO" smtClean="0"/>
              <a:t>‹Nº›</a:t>
            </a:fld>
            <a:endParaRPr lang="es-CO"/>
          </a:p>
        </p:txBody>
      </p:sp>
    </p:spTree>
    <p:extLst>
      <p:ext uri="{BB962C8B-B14F-4D97-AF65-F5344CB8AC3E}">
        <p14:creationId xmlns:p14="http://schemas.microsoft.com/office/powerpoint/2010/main" val="252569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95DDACE-72F9-46AE-84A3-2B59AC515D75}" type="datetimeFigureOut">
              <a:rPr lang="es-CO" smtClean="0"/>
              <a:t>3/11/2022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2C0274F-B94E-4992-84DC-9EFEA550A583}" type="slidenum">
              <a:rPr lang="es-CO" smtClean="0"/>
              <a:t>‹Nº›</a:t>
            </a:fld>
            <a:endParaRPr lang="es-CO"/>
          </a:p>
        </p:txBody>
      </p:sp>
    </p:spTree>
    <p:extLst>
      <p:ext uri="{BB962C8B-B14F-4D97-AF65-F5344CB8AC3E}">
        <p14:creationId xmlns:p14="http://schemas.microsoft.com/office/powerpoint/2010/main" val="352598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95DDACE-72F9-46AE-84A3-2B59AC515D75}" type="datetimeFigureOut">
              <a:rPr lang="es-CO" smtClean="0"/>
              <a:t>3/11/2022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2C0274F-B94E-4992-84DC-9EFEA550A583}" type="slidenum">
              <a:rPr lang="es-CO" smtClean="0"/>
              <a:t>‹Nº›</a:t>
            </a:fld>
            <a:endParaRPr lang="es-CO"/>
          </a:p>
        </p:txBody>
      </p:sp>
    </p:spTree>
    <p:extLst>
      <p:ext uri="{BB962C8B-B14F-4D97-AF65-F5344CB8AC3E}">
        <p14:creationId xmlns:p14="http://schemas.microsoft.com/office/powerpoint/2010/main" val="236071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395DDACE-72F9-46AE-84A3-2B59AC515D75}" type="datetimeFigureOut">
              <a:rPr lang="es-CO" smtClean="0"/>
              <a:t>3/11/2022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2C0274F-B94E-4992-84DC-9EFEA550A583}" type="slidenum">
              <a:rPr lang="es-CO" smtClean="0"/>
              <a:t>‹Nº›</a:t>
            </a:fld>
            <a:endParaRPr lang="es-CO"/>
          </a:p>
        </p:txBody>
      </p:sp>
    </p:spTree>
    <p:extLst>
      <p:ext uri="{BB962C8B-B14F-4D97-AF65-F5344CB8AC3E}">
        <p14:creationId xmlns:p14="http://schemas.microsoft.com/office/powerpoint/2010/main" val="316289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395DDACE-72F9-46AE-84A3-2B59AC515D75}" type="datetimeFigureOut">
              <a:rPr lang="es-CO" smtClean="0"/>
              <a:t>3/11/2022</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42C0274F-B94E-4992-84DC-9EFEA550A583}" type="slidenum">
              <a:rPr lang="es-CO" smtClean="0"/>
              <a:t>‹Nº›</a:t>
            </a:fld>
            <a:endParaRPr lang="es-CO"/>
          </a:p>
        </p:txBody>
      </p:sp>
    </p:spTree>
    <p:extLst>
      <p:ext uri="{BB962C8B-B14F-4D97-AF65-F5344CB8AC3E}">
        <p14:creationId xmlns:p14="http://schemas.microsoft.com/office/powerpoint/2010/main" val="216646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395DDACE-72F9-46AE-84A3-2B59AC515D75}" type="datetimeFigureOut">
              <a:rPr lang="es-CO" smtClean="0"/>
              <a:t>3/11/2022</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42C0274F-B94E-4992-84DC-9EFEA550A583}" type="slidenum">
              <a:rPr lang="es-CO" smtClean="0"/>
              <a:t>‹Nº›</a:t>
            </a:fld>
            <a:endParaRPr lang="es-CO"/>
          </a:p>
        </p:txBody>
      </p:sp>
    </p:spTree>
    <p:extLst>
      <p:ext uri="{BB962C8B-B14F-4D97-AF65-F5344CB8AC3E}">
        <p14:creationId xmlns:p14="http://schemas.microsoft.com/office/powerpoint/2010/main" val="351263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95DDACE-72F9-46AE-84A3-2B59AC515D75}" type="datetimeFigureOut">
              <a:rPr lang="es-CO" smtClean="0"/>
              <a:t>3/11/2022</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42C0274F-B94E-4992-84DC-9EFEA550A583}" type="slidenum">
              <a:rPr lang="es-CO" smtClean="0"/>
              <a:t>‹Nº›</a:t>
            </a:fld>
            <a:endParaRPr lang="es-CO"/>
          </a:p>
        </p:txBody>
      </p:sp>
    </p:spTree>
    <p:extLst>
      <p:ext uri="{BB962C8B-B14F-4D97-AF65-F5344CB8AC3E}">
        <p14:creationId xmlns:p14="http://schemas.microsoft.com/office/powerpoint/2010/main" val="161109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95DDACE-72F9-46AE-84A3-2B59AC515D75}" type="datetimeFigureOut">
              <a:rPr lang="es-CO" smtClean="0"/>
              <a:t>3/11/2022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2C0274F-B94E-4992-84DC-9EFEA550A583}" type="slidenum">
              <a:rPr lang="es-CO" smtClean="0"/>
              <a:t>‹Nº›</a:t>
            </a:fld>
            <a:endParaRPr lang="es-CO"/>
          </a:p>
        </p:txBody>
      </p:sp>
    </p:spTree>
    <p:extLst>
      <p:ext uri="{BB962C8B-B14F-4D97-AF65-F5344CB8AC3E}">
        <p14:creationId xmlns:p14="http://schemas.microsoft.com/office/powerpoint/2010/main" val="231254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95DDACE-72F9-46AE-84A3-2B59AC515D75}" type="datetimeFigureOut">
              <a:rPr lang="es-CO" smtClean="0"/>
              <a:t>3/11/2022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2C0274F-B94E-4992-84DC-9EFEA550A583}" type="slidenum">
              <a:rPr lang="es-CO" smtClean="0"/>
              <a:t>‹Nº›</a:t>
            </a:fld>
            <a:endParaRPr lang="es-CO"/>
          </a:p>
        </p:txBody>
      </p:sp>
    </p:spTree>
    <p:extLst>
      <p:ext uri="{BB962C8B-B14F-4D97-AF65-F5344CB8AC3E}">
        <p14:creationId xmlns:p14="http://schemas.microsoft.com/office/powerpoint/2010/main" val="309380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DDACE-72F9-46AE-84A3-2B59AC515D75}" type="datetimeFigureOut">
              <a:rPr lang="es-CO" smtClean="0"/>
              <a:t>3/11/2022</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274F-B94E-4992-84DC-9EFEA550A583}" type="slidenum">
              <a:rPr lang="es-CO" smtClean="0"/>
              <a:t>‹Nº›</a:t>
            </a:fld>
            <a:endParaRPr lang="es-CO"/>
          </a:p>
        </p:txBody>
      </p:sp>
    </p:spTree>
    <p:extLst>
      <p:ext uri="{BB962C8B-B14F-4D97-AF65-F5344CB8AC3E}">
        <p14:creationId xmlns:p14="http://schemas.microsoft.com/office/powerpoint/2010/main" val="1453289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Interfaz de usuario gráfica&#10;&#10;Descripción generada automáticamente">
            <a:extLst>
              <a:ext uri="{FF2B5EF4-FFF2-40B4-BE49-F238E27FC236}">
                <a16:creationId xmlns:a16="http://schemas.microsoft.com/office/drawing/2014/main" id="{CF0DE86E-E285-F49B-B1E4-F95FA7F4973F}"/>
              </a:ext>
            </a:extLst>
          </p:cNvPr>
          <p:cNvPicPr>
            <a:picLocks noChangeAspect="1"/>
          </p:cNvPicPr>
          <p:nvPr/>
        </p:nvPicPr>
        <p:blipFill rotWithShape="1">
          <a:blip r:embed="rId2">
            <a:alphaModFix amt="5000"/>
            <a:extLst>
              <a:ext uri="{BEBA8EAE-BF5A-486C-A8C5-ECC9F3942E4B}">
                <a14:imgProps xmlns:a14="http://schemas.microsoft.com/office/drawing/2010/main">
                  <a14:imgLayer r:embed="rId3">
                    <a14:imgEffect>
                      <a14:artisticPhotocopy/>
                    </a14:imgEffect>
                  </a14:imgLayer>
                </a14:imgProps>
              </a:ext>
            </a:extLst>
          </a:blip>
          <a:srcRect t="8236" r="1" b="1"/>
          <a:stretch/>
        </p:blipFill>
        <p:spPr>
          <a:xfrm>
            <a:off x="0" y="32666"/>
            <a:ext cx="12192000" cy="6857990"/>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p:spPr>
      </p:pic>
      <p:sp>
        <p:nvSpPr>
          <p:cNvPr id="32" name="Elipse 31">
            <a:extLst>
              <a:ext uri="{FF2B5EF4-FFF2-40B4-BE49-F238E27FC236}">
                <a16:creationId xmlns:a16="http://schemas.microsoft.com/office/drawing/2014/main" id="{8D059A94-B4FC-20CA-5EF5-C9713F20C242}"/>
              </a:ext>
            </a:extLst>
          </p:cNvPr>
          <p:cNvSpPr/>
          <p:nvPr/>
        </p:nvSpPr>
        <p:spPr>
          <a:xfrm>
            <a:off x="4330101" y="3942047"/>
            <a:ext cx="265044" cy="265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Elipse 32">
            <a:extLst>
              <a:ext uri="{FF2B5EF4-FFF2-40B4-BE49-F238E27FC236}">
                <a16:creationId xmlns:a16="http://schemas.microsoft.com/office/drawing/2014/main" id="{BB2B3878-72F2-4863-5C1A-5893167622EF}"/>
              </a:ext>
            </a:extLst>
          </p:cNvPr>
          <p:cNvSpPr/>
          <p:nvPr/>
        </p:nvSpPr>
        <p:spPr>
          <a:xfrm>
            <a:off x="6907648" y="3942047"/>
            <a:ext cx="451799" cy="4578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CuadroTexto 33">
            <a:extLst>
              <a:ext uri="{FF2B5EF4-FFF2-40B4-BE49-F238E27FC236}">
                <a16:creationId xmlns:a16="http://schemas.microsoft.com/office/drawing/2014/main" id="{784AE031-04A4-7342-FEF8-0A84C44C77AC}"/>
              </a:ext>
            </a:extLst>
          </p:cNvPr>
          <p:cNvSpPr txBox="1"/>
          <p:nvPr/>
        </p:nvSpPr>
        <p:spPr>
          <a:xfrm>
            <a:off x="7453155" y="3906665"/>
            <a:ext cx="3233042" cy="1077218"/>
          </a:xfrm>
          <a:prstGeom prst="rect">
            <a:avLst/>
          </a:prstGeom>
          <a:noFill/>
        </p:spPr>
        <p:txBody>
          <a:bodyPr wrap="square" rtlCol="0">
            <a:spAutoFit/>
          </a:bodyPr>
          <a:lstStyle/>
          <a:p>
            <a:pPr algn="ctr"/>
            <a:r>
              <a:rPr lang="es-CO" sz="3200" dirty="0"/>
              <a:t>Administrador De </a:t>
            </a:r>
          </a:p>
          <a:p>
            <a:pPr algn="ctr"/>
            <a:r>
              <a:rPr lang="es-CO" sz="3200" dirty="0"/>
              <a:t>memoria </a:t>
            </a:r>
            <a:r>
              <a:rPr lang="es-CO" sz="3200" b="1" dirty="0"/>
              <a:t>(RAM)</a:t>
            </a:r>
          </a:p>
        </p:txBody>
      </p:sp>
      <p:sp>
        <p:nvSpPr>
          <p:cNvPr id="35" name="Elipse 34">
            <a:extLst>
              <a:ext uri="{FF2B5EF4-FFF2-40B4-BE49-F238E27FC236}">
                <a16:creationId xmlns:a16="http://schemas.microsoft.com/office/drawing/2014/main" id="{27AC5227-B0E0-D025-C49A-5BC333CF37D7}"/>
              </a:ext>
            </a:extLst>
          </p:cNvPr>
          <p:cNvSpPr/>
          <p:nvPr/>
        </p:nvSpPr>
        <p:spPr>
          <a:xfrm>
            <a:off x="3163909" y="4969091"/>
            <a:ext cx="265044" cy="265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Elipse 35">
            <a:extLst>
              <a:ext uri="{FF2B5EF4-FFF2-40B4-BE49-F238E27FC236}">
                <a16:creationId xmlns:a16="http://schemas.microsoft.com/office/drawing/2014/main" id="{710CB560-8AD6-7549-3370-50D0480DC920}"/>
              </a:ext>
            </a:extLst>
          </p:cNvPr>
          <p:cNvSpPr/>
          <p:nvPr/>
        </p:nvSpPr>
        <p:spPr>
          <a:xfrm>
            <a:off x="5741459" y="4969091"/>
            <a:ext cx="265044" cy="265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7" name="Conector recto de flecha 36">
            <a:extLst>
              <a:ext uri="{FF2B5EF4-FFF2-40B4-BE49-F238E27FC236}">
                <a16:creationId xmlns:a16="http://schemas.microsoft.com/office/drawing/2014/main" id="{84AF5B21-67B7-E82D-7C70-688CA026BF15}"/>
              </a:ext>
            </a:extLst>
          </p:cNvPr>
          <p:cNvCxnSpPr>
            <a:cxnSpLocks/>
            <a:stCxn id="32" idx="6"/>
            <a:endCxn id="33" idx="2"/>
          </p:cNvCxnSpPr>
          <p:nvPr/>
        </p:nvCxnSpPr>
        <p:spPr>
          <a:xfrm>
            <a:off x="4595145" y="4074569"/>
            <a:ext cx="2312503" cy="964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1DA1B4FD-8809-9297-86B9-6958C3A52EA6}"/>
              </a:ext>
            </a:extLst>
          </p:cNvPr>
          <p:cNvCxnSpPr>
            <a:cxnSpLocks/>
            <a:endCxn id="32" idx="3"/>
          </p:cNvCxnSpPr>
          <p:nvPr/>
        </p:nvCxnSpPr>
        <p:spPr>
          <a:xfrm flipV="1">
            <a:off x="3428953" y="4168275"/>
            <a:ext cx="939963" cy="80081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782F7B46-F4DA-8F6F-1194-AC4E1B4F7F80}"/>
              </a:ext>
            </a:extLst>
          </p:cNvPr>
          <p:cNvCxnSpPr>
            <a:stCxn id="35" idx="5"/>
            <a:endCxn id="36" idx="3"/>
          </p:cNvCxnSpPr>
          <p:nvPr/>
        </p:nvCxnSpPr>
        <p:spPr>
          <a:xfrm>
            <a:off x="3390138" y="5195319"/>
            <a:ext cx="2390136"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B4B31BDC-76FC-9906-188C-53DF15056FA3}"/>
              </a:ext>
            </a:extLst>
          </p:cNvPr>
          <p:cNvCxnSpPr>
            <a:cxnSpLocks/>
            <a:stCxn id="36" idx="6"/>
            <a:endCxn id="33" idx="3"/>
          </p:cNvCxnSpPr>
          <p:nvPr/>
        </p:nvCxnSpPr>
        <p:spPr>
          <a:xfrm flipV="1">
            <a:off x="6006503" y="4332883"/>
            <a:ext cx="967309" cy="76873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824589EF-86AB-ED9B-9D08-AC0318746319}"/>
              </a:ext>
            </a:extLst>
          </p:cNvPr>
          <p:cNvCxnSpPr>
            <a:stCxn id="32" idx="5"/>
            <a:endCxn id="36" idx="1"/>
          </p:cNvCxnSpPr>
          <p:nvPr/>
        </p:nvCxnSpPr>
        <p:spPr>
          <a:xfrm>
            <a:off x="4556330" y="4168275"/>
            <a:ext cx="1223944" cy="839631"/>
          </a:xfrm>
          <a:prstGeom prst="straightConnector1">
            <a:avLst/>
          </a:prstGeom>
          <a:ln>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9065D947-988C-4AED-1ED3-E9A0A907AC87}"/>
              </a:ext>
            </a:extLst>
          </p:cNvPr>
          <p:cNvCxnSpPr>
            <a:cxnSpLocks/>
            <a:stCxn id="35" idx="6"/>
            <a:endCxn id="33" idx="2"/>
          </p:cNvCxnSpPr>
          <p:nvPr/>
        </p:nvCxnSpPr>
        <p:spPr>
          <a:xfrm flipV="1">
            <a:off x="3428953" y="4170994"/>
            <a:ext cx="3478695" cy="930619"/>
          </a:xfrm>
          <a:prstGeom prst="straightConnector1">
            <a:avLst/>
          </a:prstGeom>
          <a:ln>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Elipse 42">
            <a:extLst>
              <a:ext uri="{FF2B5EF4-FFF2-40B4-BE49-F238E27FC236}">
                <a16:creationId xmlns:a16="http://schemas.microsoft.com/office/drawing/2014/main" id="{AC1A89C1-3EAF-9C07-7FCC-927302A2CCFD}"/>
              </a:ext>
            </a:extLst>
          </p:cNvPr>
          <p:cNvSpPr/>
          <p:nvPr/>
        </p:nvSpPr>
        <p:spPr>
          <a:xfrm>
            <a:off x="5469787" y="297699"/>
            <a:ext cx="271672" cy="23853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45" name="Conector recto 44">
            <a:extLst>
              <a:ext uri="{FF2B5EF4-FFF2-40B4-BE49-F238E27FC236}">
                <a16:creationId xmlns:a16="http://schemas.microsoft.com/office/drawing/2014/main" id="{8945977E-92A1-5FD3-2DFA-D8C211B515E6}"/>
              </a:ext>
            </a:extLst>
          </p:cNvPr>
          <p:cNvCxnSpPr/>
          <p:nvPr/>
        </p:nvCxnSpPr>
        <p:spPr>
          <a:xfrm>
            <a:off x="5466473" y="668754"/>
            <a:ext cx="3138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CuadroTexto 45">
            <a:extLst>
              <a:ext uri="{FF2B5EF4-FFF2-40B4-BE49-F238E27FC236}">
                <a16:creationId xmlns:a16="http://schemas.microsoft.com/office/drawing/2014/main" id="{6346B111-4969-9C27-F7E4-A5D5B5F08C65}"/>
              </a:ext>
            </a:extLst>
          </p:cNvPr>
          <p:cNvSpPr txBox="1"/>
          <p:nvPr/>
        </p:nvSpPr>
        <p:spPr>
          <a:xfrm>
            <a:off x="5912797" y="455847"/>
            <a:ext cx="981600" cy="369332"/>
          </a:xfrm>
          <a:prstGeom prst="rect">
            <a:avLst/>
          </a:prstGeom>
          <a:noFill/>
        </p:spPr>
        <p:txBody>
          <a:bodyPr wrap="square" rtlCol="0">
            <a:spAutoFit/>
          </a:bodyPr>
          <a:lstStyle/>
          <a:p>
            <a:r>
              <a:rPr lang="es-CO" dirty="0"/>
              <a:t>Usuario</a:t>
            </a:r>
          </a:p>
        </p:txBody>
      </p:sp>
      <p:cxnSp>
        <p:nvCxnSpPr>
          <p:cNvPr id="47" name="Conector recto de flecha 46">
            <a:extLst>
              <a:ext uri="{FF2B5EF4-FFF2-40B4-BE49-F238E27FC236}">
                <a16:creationId xmlns:a16="http://schemas.microsoft.com/office/drawing/2014/main" id="{5F363CCF-E932-157C-6D69-6072DE2B666F}"/>
              </a:ext>
            </a:extLst>
          </p:cNvPr>
          <p:cNvCxnSpPr>
            <a:stCxn id="32" idx="7"/>
            <a:endCxn id="43" idx="3"/>
          </p:cNvCxnSpPr>
          <p:nvPr/>
        </p:nvCxnSpPr>
        <p:spPr>
          <a:xfrm flipV="1">
            <a:off x="4556330" y="501300"/>
            <a:ext cx="953242" cy="34795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5460CE6F-878F-2AE8-3FDC-717A9B5AC2B2}"/>
              </a:ext>
            </a:extLst>
          </p:cNvPr>
          <p:cNvCxnSpPr>
            <a:cxnSpLocks/>
            <a:endCxn id="43" idx="3"/>
          </p:cNvCxnSpPr>
          <p:nvPr/>
        </p:nvCxnSpPr>
        <p:spPr>
          <a:xfrm flipV="1">
            <a:off x="3428953" y="501300"/>
            <a:ext cx="2080619" cy="44677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DA49CF16-A267-67E0-1CA5-3399E3837B5C}"/>
              </a:ext>
            </a:extLst>
          </p:cNvPr>
          <p:cNvCxnSpPr>
            <a:cxnSpLocks/>
            <a:stCxn id="33" idx="7"/>
            <a:endCxn id="43" idx="5"/>
          </p:cNvCxnSpPr>
          <p:nvPr/>
        </p:nvCxnSpPr>
        <p:spPr>
          <a:xfrm flipH="1" flipV="1">
            <a:off x="5701674" y="501300"/>
            <a:ext cx="1591609" cy="35078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210D4421-5808-6936-F182-39DB7DC2732D}"/>
              </a:ext>
            </a:extLst>
          </p:cNvPr>
          <p:cNvCxnSpPr>
            <a:cxnSpLocks/>
          </p:cNvCxnSpPr>
          <p:nvPr/>
        </p:nvCxnSpPr>
        <p:spPr>
          <a:xfrm flipH="1" flipV="1">
            <a:off x="5593519" y="575047"/>
            <a:ext cx="268358" cy="44328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Elipse 50">
            <a:extLst>
              <a:ext uri="{FF2B5EF4-FFF2-40B4-BE49-F238E27FC236}">
                <a16:creationId xmlns:a16="http://schemas.microsoft.com/office/drawing/2014/main" id="{CE48399E-201F-277D-D283-5222F9194B77}"/>
              </a:ext>
            </a:extLst>
          </p:cNvPr>
          <p:cNvSpPr/>
          <p:nvPr/>
        </p:nvSpPr>
        <p:spPr>
          <a:xfrm>
            <a:off x="6775127" y="4742863"/>
            <a:ext cx="265044" cy="265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2" name="Conector recto de flecha 51">
            <a:extLst>
              <a:ext uri="{FF2B5EF4-FFF2-40B4-BE49-F238E27FC236}">
                <a16:creationId xmlns:a16="http://schemas.microsoft.com/office/drawing/2014/main" id="{B757B644-730D-4891-7DA7-CDDABE7945E0}"/>
              </a:ext>
            </a:extLst>
          </p:cNvPr>
          <p:cNvCxnSpPr>
            <a:stCxn id="36" idx="6"/>
            <a:endCxn id="51" idx="2"/>
          </p:cNvCxnSpPr>
          <p:nvPr/>
        </p:nvCxnSpPr>
        <p:spPr>
          <a:xfrm flipV="1">
            <a:off x="6006503" y="4875385"/>
            <a:ext cx="768624" cy="226228"/>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53" name="Conector recto de flecha 52">
            <a:extLst>
              <a:ext uri="{FF2B5EF4-FFF2-40B4-BE49-F238E27FC236}">
                <a16:creationId xmlns:a16="http://schemas.microsoft.com/office/drawing/2014/main" id="{287EA3F4-27E1-2DDD-A4B2-EC99CF6AE35E}"/>
              </a:ext>
            </a:extLst>
          </p:cNvPr>
          <p:cNvCxnSpPr>
            <a:cxnSpLocks/>
            <a:endCxn id="33" idx="5"/>
          </p:cNvCxnSpPr>
          <p:nvPr/>
        </p:nvCxnSpPr>
        <p:spPr>
          <a:xfrm flipV="1">
            <a:off x="7007034" y="4332883"/>
            <a:ext cx="286249" cy="409980"/>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54" name="Conector recto de flecha 53">
            <a:extLst>
              <a:ext uri="{FF2B5EF4-FFF2-40B4-BE49-F238E27FC236}">
                <a16:creationId xmlns:a16="http://schemas.microsoft.com/office/drawing/2014/main" id="{E0CAE6C6-2A5A-0228-68DA-8E05419670E9}"/>
              </a:ext>
            </a:extLst>
          </p:cNvPr>
          <p:cNvCxnSpPr>
            <a:stCxn id="51" idx="1"/>
            <a:endCxn id="32" idx="5"/>
          </p:cNvCxnSpPr>
          <p:nvPr/>
        </p:nvCxnSpPr>
        <p:spPr>
          <a:xfrm flipH="1" flipV="1">
            <a:off x="4556330" y="4168275"/>
            <a:ext cx="2257612" cy="613403"/>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55" name="Conector recto de flecha 54">
            <a:extLst>
              <a:ext uri="{FF2B5EF4-FFF2-40B4-BE49-F238E27FC236}">
                <a16:creationId xmlns:a16="http://schemas.microsoft.com/office/drawing/2014/main" id="{9A1F0FE3-FCF5-BEF5-7247-A9FCC003265C}"/>
              </a:ext>
            </a:extLst>
          </p:cNvPr>
          <p:cNvCxnSpPr>
            <a:stCxn id="51" idx="1"/>
            <a:endCxn id="35" idx="6"/>
          </p:cNvCxnSpPr>
          <p:nvPr/>
        </p:nvCxnSpPr>
        <p:spPr>
          <a:xfrm flipH="1">
            <a:off x="3428953" y="4781678"/>
            <a:ext cx="3384989" cy="319935"/>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43D5B3F6-E774-010A-A846-26BDA23FEB52}"/>
              </a:ext>
            </a:extLst>
          </p:cNvPr>
          <p:cNvCxnSpPr>
            <a:endCxn id="43" idx="5"/>
          </p:cNvCxnSpPr>
          <p:nvPr/>
        </p:nvCxnSpPr>
        <p:spPr>
          <a:xfrm flipH="1" flipV="1">
            <a:off x="5701674" y="501300"/>
            <a:ext cx="1205975" cy="42061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C9E1BB1F-99C5-866A-E315-3A8FE525EA0C}"/>
              </a:ext>
            </a:extLst>
          </p:cNvPr>
          <p:cNvCxnSpPr>
            <a:stCxn id="43" idx="4"/>
          </p:cNvCxnSpPr>
          <p:nvPr/>
        </p:nvCxnSpPr>
        <p:spPr>
          <a:xfrm flipH="1">
            <a:off x="5602309" y="536232"/>
            <a:ext cx="3314" cy="3713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16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584775"/>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r>
              <a:rPr lang="es-ES" dirty="0"/>
              <a:t>2. Multriprogración con particiones fijas y sin intercambio</a:t>
            </a:r>
            <a:endParaRPr lang="es-CO" dirty="0"/>
          </a:p>
        </p:txBody>
      </p:sp>
      <p:sp>
        <p:nvSpPr>
          <p:cNvPr id="4" name="CuadroTexto 3">
            <a:extLst>
              <a:ext uri="{FF2B5EF4-FFF2-40B4-BE49-F238E27FC236}">
                <a16:creationId xmlns:a16="http://schemas.microsoft.com/office/drawing/2014/main" id="{1D7C2F46-3E43-44BE-033B-269CF44B79F9}"/>
              </a:ext>
            </a:extLst>
          </p:cNvPr>
          <p:cNvSpPr txBox="1"/>
          <p:nvPr/>
        </p:nvSpPr>
        <p:spPr>
          <a:xfrm>
            <a:off x="230378" y="1499875"/>
            <a:ext cx="11537552" cy="584775"/>
          </a:xfrm>
          <a:prstGeom prst="rect">
            <a:avLst/>
          </a:prstGeom>
          <a:noFill/>
        </p:spPr>
        <p:txBody>
          <a:bodyPr wrap="square" rtlCol="0">
            <a:spAutoFit/>
          </a:bodyPr>
          <a:lstStyle>
            <a:defPPr>
              <a:defRPr lang="es-CO"/>
            </a:defPPr>
            <a:lvl1pPr>
              <a:defRPr sz="3200"/>
            </a:lvl1pPr>
          </a:lstStyle>
          <a:p>
            <a:pPr algn="just"/>
            <a:r>
              <a:rPr lang="es-CO" dirty="0"/>
              <a:t>2.1.1 </a:t>
            </a:r>
            <a:r>
              <a:rPr lang="es-CO" b="1" dirty="0"/>
              <a:t>Concepto de fragmentación</a:t>
            </a:r>
          </a:p>
        </p:txBody>
      </p:sp>
      <p:sp>
        <p:nvSpPr>
          <p:cNvPr id="7" name="Rectángulo 6">
            <a:extLst>
              <a:ext uri="{FF2B5EF4-FFF2-40B4-BE49-F238E27FC236}">
                <a16:creationId xmlns:a16="http://schemas.microsoft.com/office/drawing/2014/main" id="{EBB24D6D-7B25-9516-2E9C-CDEA222832BC}"/>
              </a:ext>
            </a:extLst>
          </p:cNvPr>
          <p:cNvSpPr/>
          <p:nvPr/>
        </p:nvSpPr>
        <p:spPr>
          <a:xfrm>
            <a:off x="448046" y="2381871"/>
            <a:ext cx="11134353"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D5740B85-7384-5C42-11D3-6D94ABB2CF6E}"/>
              </a:ext>
            </a:extLst>
          </p:cNvPr>
          <p:cNvSpPr/>
          <p:nvPr/>
        </p:nvSpPr>
        <p:spPr>
          <a:xfrm>
            <a:off x="4480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DFCD8FBF-96A5-A020-6D25-CF701FC5F883}"/>
              </a:ext>
            </a:extLst>
          </p:cNvPr>
          <p:cNvSpPr/>
          <p:nvPr/>
        </p:nvSpPr>
        <p:spPr>
          <a:xfrm>
            <a:off x="3231634"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D15D2CD4-D386-961B-D9EC-F3ED2754C409}"/>
              </a:ext>
            </a:extLst>
          </p:cNvPr>
          <p:cNvSpPr/>
          <p:nvPr/>
        </p:nvSpPr>
        <p:spPr>
          <a:xfrm>
            <a:off x="60054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6">
            <a:extLst>
              <a:ext uri="{FF2B5EF4-FFF2-40B4-BE49-F238E27FC236}">
                <a16:creationId xmlns:a16="http://schemas.microsoft.com/office/drawing/2014/main" id="{048342BF-72F4-D9D0-07E2-4C5714D8E2DA}"/>
              </a:ext>
            </a:extLst>
          </p:cNvPr>
          <p:cNvSpPr/>
          <p:nvPr/>
        </p:nvSpPr>
        <p:spPr>
          <a:xfrm>
            <a:off x="8798811"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esquinas redondeadas 5">
            <a:extLst>
              <a:ext uri="{FF2B5EF4-FFF2-40B4-BE49-F238E27FC236}">
                <a16:creationId xmlns:a16="http://schemas.microsoft.com/office/drawing/2014/main" id="{5E54733F-E6C7-39E8-038C-8CC956EC5D25}"/>
              </a:ext>
            </a:extLst>
          </p:cNvPr>
          <p:cNvSpPr/>
          <p:nvPr/>
        </p:nvSpPr>
        <p:spPr>
          <a:xfrm>
            <a:off x="448046" y="4717620"/>
            <a:ext cx="2357949"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P1</a:t>
            </a:r>
            <a:endParaRPr lang="es-CO" sz="6600" dirty="0"/>
          </a:p>
        </p:txBody>
      </p:sp>
      <p:sp>
        <p:nvSpPr>
          <p:cNvPr id="9" name="CuadroTexto 8">
            <a:extLst>
              <a:ext uri="{FF2B5EF4-FFF2-40B4-BE49-F238E27FC236}">
                <a16:creationId xmlns:a16="http://schemas.microsoft.com/office/drawing/2014/main" id="{6DF8738D-AB1A-C12F-8B1C-5240F919A38C}"/>
              </a:ext>
            </a:extLst>
          </p:cNvPr>
          <p:cNvSpPr txBox="1"/>
          <p:nvPr/>
        </p:nvSpPr>
        <p:spPr>
          <a:xfrm>
            <a:off x="1347064" y="2013607"/>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0" name="CuadroTexto 9">
            <a:extLst>
              <a:ext uri="{FF2B5EF4-FFF2-40B4-BE49-F238E27FC236}">
                <a16:creationId xmlns:a16="http://schemas.microsoft.com/office/drawing/2014/main" id="{9007C00B-8229-3C54-4687-C06BCBB734A3}"/>
              </a:ext>
            </a:extLst>
          </p:cNvPr>
          <p:cNvSpPr txBox="1"/>
          <p:nvPr/>
        </p:nvSpPr>
        <p:spPr>
          <a:xfrm>
            <a:off x="4077609" y="202562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1" name="CuadroTexto 10">
            <a:extLst>
              <a:ext uri="{FF2B5EF4-FFF2-40B4-BE49-F238E27FC236}">
                <a16:creationId xmlns:a16="http://schemas.microsoft.com/office/drawing/2014/main" id="{343BC87D-D401-AFEF-8B54-9C6438D52E6A}"/>
              </a:ext>
            </a:extLst>
          </p:cNvPr>
          <p:cNvSpPr txBox="1"/>
          <p:nvPr/>
        </p:nvSpPr>
        <p:spPr>
          <a:xfrm>
            <a:off x="6808154" y="201807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2" name="CuadroTexto 11">
            <a:extLst>
              <a:ext uri="{FF2B5EF4-FFF2-40B4-BE49-F238E27FC236}">
                <a16:creationId xmlns:a16="http://schemas.microsoft.com/office/drawing/2014/main" id="{21D388B2-D545-1850-1C3C-82BB1F491426}"/>
              </a:ext>
            </a:extLst>
          </p:cNvPr>
          <p:cNvSpPr txBox="1"/>
          <p:nvPr/>
        </p:nvSpPr>
        <p:spPr>
          <a:xfrm>
            <a:off x="9697828" y="2033206"/>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Tree>
    <p:extLst>
      <p:ext uri="{BB962C8B-B14F-4D97-AF65-F5344CB8AC3E}">
        <p14:creationId xmlns:p14="http://schemas.microsoft.com/office/powerpoint/2010/main" val="313051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584775"/>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r>
              <a:rPr lang="es-ES" dirty="0"/>
              <a:t>2. Multriprogración con particiones fijas y sin intercambio</a:t>
            </a:r>
            <a:endParaRPr lang="es-CO" dirty="0"/>
          </a:p>
        </p:txBody>
      </p:sp>
      <p:sp>
        <p:nvSpPr>
          <p:cNvPr id="4" name="CuadroTexto 3">
            <a:extLst>
              <a:ext uri="{FF2B5EF4-FFF2-40B4-BE49-F238E27FC236}">
                <a16:creationId xmlns:a16="http://schemas.microsoft.com/office/drawing/2014/main" id="{1D7C2F46-3E43-44BE-033B-269CF44B79F9}"/>
              </a:ext>
            </a:extLst>
          </p:cNvPr>
          <p:cNvSpPr txBox="1"/>
          <p:nvPr/>
        </p:nvSpPr>
        <p:spPr>
          <a:xfrm>
            <a:off x="230378" y="1499875"/>
            <a:ext cx="11537552" cy="584775"/>
          </a:xfrm>
          <a:prstGeom prst="rect">
            <a:avLst/>
          </a:prstGeom>
          <a:noFill/>
        </p:spPr>
        <p:txBody>
          <a:bodyPr wrap="square" rtlCol="0">
            <a:spAutoFit/>
          </a:bodyPr>
          <a:lstStyle>
            <a:defPPr>
              <a:defRPr lang="es-CO"/>
            </a:defPPr>
            <a:lvl1pPr>
              <a:defRPr sz="3200"/>
            </a:lvl1pPr>
          </a:lstStyle>
          <a:p>
            <a:pPr algn="just"/>
            <a:r>
              <a:rPr lang="es-CO" dirty="0"/>
              <a:t>2.1.1 </a:t>
            </a:r>
            <a:r>
              <a:rPr lang="es-CO" b="1" dirty="0"/>
              <a:t>Concepto de fragmentación</a:t>
            </a:r>
          </a:p>
        </p:txBody>
      </p:sp>
      <p:sp>
        <p:nvSpPr>
          <p:cNvPr id="7" name="Rectángulo 6">
            <a:extLst>
              <a:ext uri="{FF2B5EF4-FFF2-40B4-BE49-F238E27FC236}">
                <a16:creationId xmlns:a16="http://schemas.microsoft.com/office/drawing/2014/main" id="{EBB24D6D-7B25-9516-2E9C-CDEA222832BC}"/>
              </a:ext>
            </a:extLst>
          </p:cNvPr>
          <p:cNvSpPr/>
          <p:nvPr/>
        </p:nvSpPr>
        <p:spPr>
          <a:xfrm>
            <a:off x="448046" y="2381871"/>
            <a:ext cx="11134353"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D5740B85-7384-5C42-11D3-6D94ABB2CF6E}"/>
              </a:ext>
            </a:extLst>
          </p:cNvPr>
          <p:cNvSpPr/>
          <p:nvPr/>
        </p:nvSpPr>
        <p:spPr>
          <a:xfrm>
            <a:off x="4480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DFCD8FBF-96A5-A020-6D25-CF701FC5F883}"/>
              </a:ext>
            </a:extLst>
          </p:cNvPr>
          <p:cNvSpPr/>
          <p:nvPr/>
        </p:nvSpPr>
        <p:spPr>
          <a:xfrm>
            <a:off x="3231634"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D15D2CD4-D386-961B-D9EC-F3ED2754C409}"/>
              </a:ext>
            </a:extLst>
          </p:cNvPr>
          <p:cNvSpPr/>
          <p:nvPr/>
        </p:nvSpPr>
        <p:spPr>
          <a:xfrm>
            <a:off x="60054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6">
            <a:extLst>
              <a:ext uri="{FF2B5EF4-FFF2-40B4-BE49-F238E27FC236}">
                <a16:creationId xmlns:a16="http://schemas.microsoft.com/office/drawing/2014/main" id="{048342BF-72F4-D9D0-07E2-4C5714D8E2DA}"/>
              </a:ext>
            </a:extLst>
          </p:cNvPr>
          <p:cNvSpPr/>
          <p:nvPr/>
        </p:nvSpPr>
        <p:spPr>
          <a:xfrm>
            <a:off x="8798811"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esquinas redondeadas 5">
            <a:extLst>
              <a:ext uri="{FF2B5EF4-FFF2-40B4-BE49-F238E27FC236}">
                <a16:creationId xmlns:a16="http://schemas.microsoft.com/office/drawing/2014/main" id="{5E54733F-E6C7-39E8-038C-8CC956EC5D25}"/>
              </a:ext>
            </a:extLst>
          </p:cNvPr>
          <p:cNvSpPr/>
          <p:nvPr/>
        </p:nvSpPr>
        <p:spPr>
          <a:xfrm>
            <a:off x="472336" y="2438878"/>
            <a:ext cx="2357949"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P1</a:t>
            </a:r>
            <a:endParaRPr lang="es-CO" sz="6600" dirty="0"/>
          </a:p>
        </p:txBody>
      </p:sp>
      <p:sp>
        <p:nvSpPr>
          <p:cNvPr id="5" name="CuadroTexto 4">
            <a:extLst>
              <a:ext uri="{FF2B5EF4-FFF2-40B4-BE49-F238E27FC236}">
                <a16:creationId xmlns:a16="http://schemas.microsoft.com/office/drawing/2014/main" id="{BAE0CDFA-1488-F609-C9A4-06E88CE51E31}"/>
              </a:ext>
            </a:extLst>
          </p:cNvPr>
          <p:cNvSpPr txBox="1"/>
          <p:nvPr/>
        </p:nvSpPr>
        <p:spPr>
          <a:xfrm>
            <a:off x="1347064" y="2013607"/>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9" name="CuadroTexto 8">
            <a:extLst>
              <a:ext uri="{FF2B5EF4-FFF2-40B4-BE49-F238E27FC236}">
                <a16:creationId xmlns:a16="http://schemas.microsoft.com/office/drawing/2014/main" id="{5FD9FB5A-BB08-8AC9-FFFD-D340BB7673C0}"/>
              </a:ext>
            </a:extLst>
          </p:cNvPr>
          <p:cNvSpPr txBox="1"/>
          <p:nvPr/>
        </p:nvSpPr>
        <p:spPr>
          <a:xfrm>
            <a:off x="4077609" y="202562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0" name="CuadroTexto 9">
            <a:extLst>
              <a:ext uri="{FF2B5EF4-FFF2-40B4-BE49-F238E27FC236}">
                <a16:creationId xmlns:a16="http://schemas.microsoft.com/office/drawing/2014/main" id="{E82A1280-2EA9-0638-1992-8E28C230C6B1}"/>
              </a:ext>
            </a:extLst>
          </p:cNvPr>
          <p:cNvSpPr txBox="1"/>
          <p:nvPr/>
        </p:nvSpPr>
        <p:spPr>
          <a:xfrm>
            <a:off x="6808154" y="201807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1" name="CuadroTexto 10">
            <a:extLst>
              <a:ext uri="{FF2B5EF4-FFF2-40B4-BE49-F238E27FC236}">
                <a16:creationId xmlns:a16="http://schemas.microsoft.com/office/drawing/2014/main" id="{5238284C-72DF-A392-7201-CCA3629518FC}"/>
              </a:ext>
            </a:extLst>
          </p:cNvPr>
          <p:cNvSpPr txBox="1"/>
          <p:nvPr/>
        </p:nvSpPr>
        <p:spPr>
          <a:xfrm>
            <a:off x="9697828" y="2033206"/>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Tree>
    <p:extLst>
      <p:ext uri="{BB962C8B-B14F-4D97-AF65-F5344CB8AC3E}">
        <p14:creationId xmlns:p14="http://schemas.microsoft.com/office/powerpoint/2010/main" val="2441510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584775"/>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r>
              <a:rPr lang="es-ES" dirty="0"/>
              <a:t>2. Multriprogración con particiones fijas y sin intercambio</a:t>
            </a:r>
            <a:endParaRPr lang="es-CO" dirty="0"/>
          </a:p>
        </p:txBody>
      </p:sp>
      <p:sp>
        <p:nvSpPr>
          <p:cNvPr id="4" name="CuadroTexto 3">
            <a:extLst>
              <a:ext uri="{FF2B5EF4-FFF2-40B4-BE49-F238E27FC236}">
                <a16:creationId xmlns:a16="http://schemas.microsoft.com/office/drawing/2014/main" id="{1D7C2F46-3E43-44BE-033B-269CF44B79F9}"/>
              </a:ext>
            </a:extLst>
          </p:cNvPr>
          <p:cNvSpPr txBox="1"/>
          <p:nvPr/>
        </p:nvSpPr>
        <p:spPr>
          <a:xfrm>
            <a:off x="230378" y="1499875"/>
            <a:ext cx="11537552" cy="584775"/>
          </a:xfrm>
          <a:prstGeom prst="rect">
            <a:avLst/>
          </a:prstGeom>
          <a:noFill/>
        </p:spPr>
        <p:txBody>
          <a:bodyPr wrap="square" rtlCol="0">
            <a:spAutoFit/>
          </a:bodyPr>
          <a:lstStyle>
            <a:defPPr>
              <a:defRPr lang="es-CO"/>
            </a:defPPr>
            <a:lvl1pPr>
              <a:defRPr sz="3200"/>
            </a:lvl1pPr>
          </a:lstStyle>
          <a:p>
            <a:pPr algn="just"/>
            <a:r>
              <a:rPr lang="es-CO" dirty="0"/>
              <a:t>2.1.1 </a:t>
            </a:r>
            <a:r>
              <a:rPr lang="es-CO" b="1" dirty="0"/>
              <a:t>Concepto de fragmentación</a:t>
            </a:r>
          </a:p>
        </p:txBody>
      </p:sp>
      <p:sp>
        <p:nvSpPr>
          <p:cNvPr id="7" name="Rectángulo 6">
            <a:extLst>
              <a:ext uri="{FF2B5EF4-FFF2-40B4-BE49-F238E27FC236}">
                <a16:creationId xmlns:a16="http://schemas.microsoft.com/office/drawing/2014/main" id="{EBB24D6D-7B25-9516-2E9C-CDEA222832BC}"/>
              </a:ext>
            </a:extLst>
          </p:cNvPr>
          <p:cNvSpPr/>
          <p:nvPr/>
        </p:nvSpPr>
        <p:spPr>
          <a:xfrm>
            <a:off x="448046" y="2381871"/>
            <a:ext cx="11134353"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D5740B85-7384-5C42-11D3-6D94ABB2CF6E}"/>
              </a:ext>
            </a:extLst>
          </p:cNvPr>
          <p:cNvSpPr/>
          <p:nvPr/>
        </p:nvSpPr>
        <p:spPr>
          <a:xfrm>
            <a:off x="4480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DFCD8FBF-96A5-A020-6D25-CF701FC5F883}"/>
              </a:ext>
            </a:extLst>
          </p:cNvPr>
          <p:cNvSpPr/>
          <p:nvPr/>
        </p:nvSpPr>
        <p:spPr>
          <a:xfrm>
            <a:off x="3231634"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D15D2CD4-D386-961B-D9EC-F3ED2754C409}"/>
              </a:ext>
            </a:extLst>
          </p:cNvPr>
          <p:cNvSpPr/>
          <p:nvPr/>
        </p:nvSpPr>
        <p:spPr>
          <a:xfrm>
            <a:off x="60054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6">
            <a:extLst>
              <a:ext uri="{FF2B5EF4-FFF2-40B4-BE49-F238E27FC236}">
                <a16:creationId xmlns:a16="http://schemas.microsoft.com/office/drawing/2014/main" id="{048342BF-72F4-D9D0-07E2-4C5714D8E2DA}"/>
              </a:ext>
            </a:extLst>
          </p:cNvPr>
          <p:cNvSpPr/>
          <p:nvPr/>
        </p:nvSpPr>
        <p:spPr>
          <a:xfrm>
            <a:off x="8798811"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esquinas redondeadas 5">
            <a:extLst>
              <a:ext uri="{FF2B5EF4-FFF2-40B4-BE49-F238E27FC236}">
                <a16:creationId xmlns:a16="http://schemas.microsoft.com/office/drawing/2014/main" id="{5E54733F-E6C7-39E8-038C-8CC956EC5D25}"/>
              </a:ext>
            </a:extLst>
          </p:cNvPr>
          <p:cNvSpPr/>
          <p:nvPr/>
        </p:nvSpPr>
        <p:spPr>
          <a:xfrm>
            <a:off x="457822" y="2438878"/>
            <a:ext cx="2357949"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P1</a:t>
            </a:r>
            <a:endParaRPr lang="es-CO" sz="6600" dirty="0"/>
          </a:p>
        </p:txBody>
      </p:sp>
      <p:sp>
        <p:nvSpPr>
          <p:cNvPr id="5" name="Rectángulo: esquinas redondeadas 4">
            <a:extLst>
              <a:ext uri="{FF2B5EF4-FFF2-40B4-BE49-F238E27FC236}">
                <a16:creationId xmlns:a16="http://schemas.microsoft.com/office/drawing/2014/main" id="{41916945-1E83-A93C-4D92-F1BC71213DCD}"/>
              </a:ext>
            </a:extLst>
          </p:cNvPr>
          <p:cNvSpPr/>
          <p:nvPr/>
        </p:nvSpPr>
        <p:spPr>
          <a:xfrm>
            <a:off x="3483431" y="4551532"/>
            <a:ext cx="1175656"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P2</a:t>
            </a:r>
            <a:endParaRPr lang="es-CO" sz="6600" dirty="0"/>
          </a:p>
        </p:txBody>
      </p:sp>
      <p:sp>
        <p:nvSpPr>
          <p:cNvPr id="9" name="CuadroTexto 8">
            <a:extLst>
              <a:ext uri="{FF2B5EF4-FFF2-40B4-BE49-F238E27FC236}">
                <a16:creationId xmlns:a16="http://schemas.microsoft.com/office/drawing/2014/main" id="{CEE0292E-B442-4CCD-9DB2-D3B98A6BD516}"/>
              </a:ext>
            </a:extLst>
          </p:cNvPr>
          <p:cNvSpPr txBox="1"/>
          <p:nvPr/>
        </p:nvSpPr>
        <p:spPr>
          <a:xfrm>
            <a:off x="1347064" y="2013607"/>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0" name="CuadroTexto 9">
            <a:extLst>
              <a:ext uri="{FF2B5EF4-FFF2-40B4-BE49-F238E27FC236}">
                <a16:creationId xmlns:a16="http://schemas.microsoft.com/office/drawing/2014/main" id="{A0416E97-BDFB-D07B-8B39-68A409C808F1}"/>
              </a:ext>
            </a:extLst>
          </p:cNvPr>
          <p:cNvSpPr txBox="1"/>
          <p:nvPr/>
        </p:nvSpPr>
        <p:spPr>
          <a:xfrm>
            <a:off x="4077609" y="202562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1" name="CuadroTexto 10">
            <a:extLst>
              <a:ext uri="{FF2B5EF4-FFF2-40B4-BE49-F238E27FC236}">
                <a16:creationId xmlns:a16="http://schemas.microsoft.com/office/drawing/2014/main" id="{978977B1-DDA7-A65D-DCA2-D6A63079FF1B}"/>
              </a:ext>
            </a:extLst>
          </p:cNvPr>
          <p:cNvSpPr txBox="1"/>
          <p:nvPr/>
        </p:nvSpPr>
        <p:spPr>
          <a:xfrm>
            <a:off x="6808154" y="201807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2" name="CuadroTexto 11">
            <a:extLst>
              <a:ext uri="{FF2B5EF4-FFF2-40B4-BE49-F238E27FC236}">
                <a16:creationId xmlns:a16="http://schemas.microsoft.com/office/drawing/2014/main" id="{950CB70A-03CA-4829-C2CC-FFAD71932B0A}"/>
              </a:ext>
            </a:extLst>
          </p:cNvPr>
          <p:cNvSpPr txBox="1"/>
          <p:nvPr/>
        </p:nvSpPr>
        <p:spPr>
          <a:xfrm>
            <a:off x="9697828" y="2033206"/>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Tree>
    <p:extLst>
      <p:ext uri="{BB962C8B-B14F-4D97-AF65-F5344CB8AC3E}">
        <p14:creationId xmlns:p14="http://schemas.microsoft.com/office/powerpoint/2010/main" val="1567899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584775"/>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r>
              <a:rPr lang="es-ES" dirty="0"/>
              <a:t>2. Multriprogración con particiones fijas y sin intercambio</a:t>
            </a:r>
            <a:endParaRPr lang="es-CO" dirty="0"/>
          </a:p>
        </p:txBody>
      </p:sp>
      <p:sp>
        <p:nvSpPr>
          <p:cNvPr id="4" name="CuadroTexto 3">
            <a:extLst>
              <a:ext uri="{FF2B5EF4-FFF2-40B4-BE49-F238E27FC236}">
                <a16:creationId xmlns:a16="http://schemas.microsoft.com/office/drawing/2014/main" id="{1D7C2F46-3E43-44BE-033B-269CF44B79F9}"/>
              </a:ext>
            </a:extLst>
          </p:cNvPr>
          <p:cNvSpPr txBox="1"/>
          <p:nvPr/>
        </p:nvSpPr>
        <p:spPr>
          <a:xfrm>
            <a:off x="230378" y="1499875"/>
            <a:ext cx="11537552" cy="584775"/>
          </a:xfrm>
          <a:prstGeom prst="rect">
            <a:avLst/>
          </a:prstGeom>
          <a:noFill/>
        </p:spPr>
        <p:txBody>
          <a:bodyPr wrap="square" rtlCol="0">
            <a:spAutoFit/>
          </a:bodyPr>
          <a:lstStyle>
            <a:defPPr>
              <a:defRPr lang="es-CO"/>
            </a:defPPr>
            <a:lvl1pPr>
              <a:defRPr sz="3200"/>
            </a:lvl1pPr>
          </a:lstStyle>
          <a:p>
            <a:pPr algn="just"/>
            <a:r>
              <a:rPr lang="es-CO" dirty="0"/>
              <a:t>2.1.1 </a:t>
            </a:r>
            <a:r>
              <a:rPr lang="es-CO" b="1" dirty="0"/>
              <a:t>Concepto de fragmentación</a:t>
            </a:r>
          </a:p>
        </p:txBody>
      </p:sp>
      <p:sp>
        <p:nvSpPr>
          <p:cNvPr id="7" name="Rectángulo 6">
            <a:extLst>
              <a:ext uri="{FF2B5EF4-FFF2-40B4-BE49-F238E27FC236}">
                <a16:creationId xmlns:a16="http://schemas.microsoft.com/office/drawing/2014/main" id="{EBB24D6D-7B25-9516-2E9C-CDEA222832BC}"/>
              </a:ext>
            </a:extLst>
          </p:cNvPr>
          <p:cNvSpPr/>
          <p:nvPr/>
        </p:nvSpPr>
        <p:spPr>
          <a:xfrm>
            <a:off x="448046" y="2381871"/>
            <a:ext cx="11134353"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D5740B85-7384-5C42-11D3-6D94ABB2CF6E}"/>
              </a:ext>
            </a:extLst>
          </p:cNvPr>
          <p:cNvSpPr/>
          <p:nvPr/>
        </p:nvSpPr>
        <p:spPr>
          <a:xfrm>
            <a:off x="4480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DFCD8FBF-96A5-A020-6D25-CF701FC5F883}"/>
              </a:ext>
            </a:extLst>
          </p:cNvPr>
          <p:cNvSpPr/>
          <p:nvPr/>
        </p:nvSpPr>
        <p:spPr>
          <a:xfrm>
            <a:off x="3231634"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D15D2CD4-D386-961B-D9EC-F3ED2754C409}"/>
              </a:ext>
            </a:extLst>
          </p:cNvPr>
          <p:cNvSpPr/>
          <p:nvPr/>
        </p:nvSpPr>
        <p:spPr>
          <a:xfrm>
            <a:off x="60054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6">
            <a:extLst>
              <a:ext uri="{FF2B5EF4-FFF2-40B4-BE49-F238E27FC236}">
                <a16:creationId xmlns:a16="http://schemas.microsoft.com/office/drawing/2014/main" id="{048342BF-72F4-D9D0-07E2-4C5714D8E2DA}"/>
              </a:ext>
            </a:extLst>
          </p:cNvPr>
          <p:cNvSpPr/>
          <p:nvPr/>
        </p:nvSpPr>
        <p:spPr>
          <a:xfrm>
            <a:off x="8798811"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esquinas redondeadas 5">
            <a:extLst>
              <a:ext uri="{FF2B5EF4-FFF2-40B4-BE49-F238E27FC236}">
                <a16:creationId xmlns:a16="http://schemas.microsoft.com/office/drawing/2014/main" id="{5E54733F-E6C7-39E8-038C-8CC956EC5D25}"/>
              </a:ext>
            </a:extLst>
          </p:cNvPr>
          <p:cNvSpPr/>
          <p:nvPr/>
        </p:nvSpPr>
        <p:spPr>
          <a:xfrm>
            <a:off x="457822" y="2438878"/>
            <a:ext cx="2357949"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P1</a:t>
            </a:r>
            <a:endParaRPr lang="es-CO" sz="6600" dirty="0"/>
          </a:p>
        </p:txBody>
      </p:sp>
      <p:sp>
        <p:nvSpPr>
          <p:cNvPr id="5" name="Rectángulo: esquinas redondeadas 4">
            <a:extLst>
              <a:ext uri="{FF2B5EF4-FFF2-40B4-BE49-F238E27FC236}">
                <a16:creationId xmlns:a16="http://schemas.microsoft.com/office/drawing/2014/main" id="{41916945-1E83-A93C-4D92-F1BC71213DCD}"/>
              </a:ext>
            </a:extLst>
          </p:cNvPr>
          <p:cNvSpPr/>
          <p:nvPr/>
        </p:nvSpPr>
        <p:spPr>
          <a:xfrm>
            <a:off x="3284952" y="2438877"/>
            <a:ext cx="1277257"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P2</a:t>
            </a:r>
            <a:endParaRPr lang="es-CO" sz="6600" dirty="0"/>
          </a:p>
        </p:txBody>
      </p:sp>
      <p:sp>
        <p:nvSpPr>
          <p:cNvPr id="9" name="CuadroTexto 8">
            <a:extLst>
              <a:ext uri="{FF2B5EF4-FFF2-40B4-BE49-F238E27FC236}">
                <a16:creationId xmlns:a16="http://schemas.microsoft.com/office/drawing/2014/main" id="{C0FBDF69-87E2-C54A-8859-C4D592D4A4DB}"/>
              </a:ext>
            </a:extLst>
          </p:cNvPr>
          <p:cNvSpPr txBox="1"/>
          <p:nvPr/>
        </p:nvSpPr>
        <p:spPr>
          <a:xfrm>
            <a:off x="1347064" y="2013607"/>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0" name="CuadroTexto 9">
            <a:extLst>
              <a:ext uri="{FF2B5EF4-FFF2-40B4-BE49-F238E27FC236}">
                <a16:creationId xmlns:a16="http://schemas.microsoft.com/office/drawing/2014/main" id="{710C4AA6-2C88-5CAE-EDDC-0780600BA8C7}"/>
              </a:ext>
            </a:extLst>
          </p:cNvPr>
          <p:cNvSpPr txBox="1"/>
          <p:nvPr/>
        </p:nvSpPr>
        <p:spPr>
          <a:xfrm>
            <a:off x="4077609" y="202562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1" name="CuadroTexto 10">
            <a:extLst>
              <a:ext uri="{FF2B5EF4-FFF2-40B4-BE49-F238E27FC236}">
                <a16:creationId xmlns:a16="http://schemas.microsoft.com/office/drawing/2014/main" id="{0F0A7EA2-196E-B048-E836-3715D552C1D3}"/>
              </a:ext>
            </a:extLst>
          </p:cNvPr>
          <p:cNvSpPr txBox="1"/>
          <p:nvPr/>
        </p:nvSpPr>
        <p:spPr>
          <a:xfrm>
            <a:off x="6808154" y="201807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2" name="CuadroTexto 11">
            <a:extLst>
              <a:ext uri="{FF2B5EF4-FFF2-40B4-BE49-F238E27FC236}">
                <a16:creationId xmlns:a16="http://schemas.microsoft.com/office/drawing/2014/main" id="{329CD975-C56B-3DDF-476E-E01AAEE7D9D3}"/>
              </a:ext>
            </a:extLst>
          </p:cNvPr>
          <p:cNvSpPr txBox="1"/>
          <p:nvPr/>
        </p:nvSpPr>
        <p:spPr>
          <a:xfrm>
            <a:off x="9697828" y="2033206"/>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Tree>
    <p:extLst>
      <p:ext uri="{BB962C8B-B14F-4D97-AF65-F5344CB8AC3E}">
        <p14:creationId xmlns:p14="http://schemas.microsoft.com/office/powerpoint/2010/main" val="1327995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584775"/>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r>
              <a:rPr lang="es-ES" dirty="0"/>
              <a:t>2. Multriprogración con particiones fijas y sin intercambio</a:t>
            </a:r>
            <a:endParaRPr lang="es-CO" dirty="0"/>
          </a:p>
        </p:txBody>
      </p:sp>
      <p:sp>
        <p:nvSpPr>
          <p:cNvPr id="4" name="CuadroTexto 3">
            <a:extLst>
              <a:ext uri="{FF2B5EF4-FFF2-40B4-BE49-F238E27FC236}">
                <a16:creationId xmlns:a16="http://schemas.microsoft.com/office/drawing/2014/main" id="{1D7C2F46-3E43-44BE-033B-269CF44B79F9}"/>
              </a:ext>
            </a:extLst>
          </p:cNvPr>
          <p:cNvSpPr txBox="1"/>
          <p:nvPr/>
        </p:nvSpPr>
        <p:spPr>
          <a:xfrm>
            <a:off x="230378" y="1499875"/>
            <a:ext cx="11537552" cy="584775"/>
          </a:xfrm>
          <a:prstGeom prst="rect">
            <a:avLst/>
          </a:prstGeom>
          <a:noFill/>
        </p:spPr>
        <p:txBody>
          <a:bodyPr wrap="square" rtlCol="0">
            <a:spAutoFit/>
          </a:bodyPr>
          <a:lstStyle>
            <a:defPPr>
              <a:defRPr lang="es-CO"/>
            </a:defPPr>
            <a:lvl1pPr>
              <a:defRPr sz="3200"/>
            </a:lvl1pPr>
          </a:lstStyle>
          <a:p>
            <a:pPr algn="just"/>
            <a:r>
              <a:rPr lang="es-CO" dirty="0"/>
              <a:t>2.1.1 </a:t>
            </a:r>
            <a:r>
              <a:rPr lang="es-CO" b="1" dirty="0"/>
              <a:t>Concepto de fragmentación</a:t>
            </a:r>
          </a:p>
        </p:txBody>
      </p:sp>
      <p:sp>
        <p:nvSpPr>
          <p:cNvPr id="7" name="Rectángulo 6">
            <a:extLst>
              <a:ext uri="{FF2B5EF4-FFF2-40B4-BE49-F238E27FC236}">
                <a16:creationId xmlns:a16="http://schemas.microsoft.com/office/drawing/2014/main" id="{EBB24D6D-7B25-9516-2E9C-CDEA222832BC}"/>
              </a:ext>
            </a:extLst>
          </p:cNvPr>
          <p:cNvSpPr/>
          <p:nvPr/>
        </p:nvSpPr>
        <p:spPr>
          <a:xfrm>
            <a:off x="448046" y="2381871"/>
            <a:ext cx="11134353"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D5740B85-7384-5C42-11D3-6D94ABB2CF6E}"/>
              </a:ext>
            </a:extLst>
          </p:cNvPr>
          <p:cNvSpPr/>
          <p:nvPr/>
        </p:nvSpPr>
        <p:spPr>
          <a:xfrm>
            <a:off x="4480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DFCD8FBF-96A5-A020-6D25-CF701FC5F883}"/>
              </a:ext>
            </a:extLst>
          </p:cNvPr>
          <p:cNvSpPr/>
          <p:nvPr/>
        </p:nvSpPr>
        <p:spPr>
          <a:xfrm>
            <a:off x="3231634"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D15D2CD4-D386-961B-D9EC-F3ED2754C409}"/>
              </a:ext>
            </a:extLst>
          </p:cNvPr>
          <p:cNvSpPr/>
          <p:nvPr/>
        </p:nvSpPr>
        <p:spPr>
          <a:xfrm>
            <a:off x="60054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6">
            <a:extLst>
              <a:ext uri="{FF2B5EF4-FFF2-40B4-BE49-F238E27FC236}">
                <a16:creationId xmlns:a16="http://schemas.microsoft.com/office/drawing/2014/main" id="{048342BF-72F4-D9D0-07E2-4C5714D8E2DA}"/>
              </a:ext>
            </a:extLst>
          </p:cNvPr>
          <p:cNvSpPr/>
          <p:nvPr/>
        </p:nvSpPr>
        <p:spPr>
          <a:xfrm>
            <a:off x="8798811"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esquinas redondeadas 5">
            <a:extLst>
              <a:ext uri="{FF2B5EF4-FFF2-40B4-BE49-F238E27FC236}">
                <a16:creationId xmlns:a16="http://schemas.microsoft.com/office/drawing/2014/main" id="{5E54733F-E6C7-39E8-038C-8CC956EC5D25}"/>
              </a:ext>
            </a:extLst>
          </p:cNvPr>
          <p:cNvSpPr/>
          <p:nvPr/>
        </p:nvSpPr>
        <p:spPr>
          <a:xfrm>
            <a:off x="457822" y="2438878"/>
            <a:ext cx="2357949"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P1</a:t>
            </a:r>
            <a:endParaRPr lang="es-CO" sz="6600" dirty="0"/>
          </a:p>
        </p:txBody>
      </p:sp>
      <p:sp>
        <p:nvSpPr>
          <p:cNvPr id="5" name="Rectángulo: esquinas redondeadas 4">
            <a:extLst>
              <a:ext uri="{FF2B5EF4-FFF2-40B4-BE49-F238E27FC236}">
                <a16:creationId xmlns:a16="http://schemas.microsoft.com/office/drawing/2014/main" id="{41916945-1E83-A93C-4D92-F1BC71213DCD}"/>
              </a:ext>
            </a:extLst>
          </p:cNvPr>
          <p:cNvSpPr/>
          <p:nvPr/>
        </p:nvSpPr>
        <p:spPr>
          <a:xfrm>
            <a:off x="3284952" y="2438877"/>
            <a:ext cx="1156419"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P2</a:t>
            </a:r>
            <a:endParaRPr lang="es-CO" sz="6600" dirty="0"/>
          </a:p>
        </p:txBody>
      </p:sp>
      <p:sp>
        <p:nvSpPr>
          <p:cNvPr id="9" name="Rectángulo: esquinas redondeadas 8">
            <a:extLst>
              <a:ext uri="{FF2B5EF4-FFF2-40B4-BE49-F238E27FC236}">
                <a16:creationId xmlns:a16="http://schemas.microsoft.com/office/drawing/2014/main" id="{E34C3B7B-EE14-36ED-EC90-83CBCFEBB613}"/>
              </a:ext>
            </a:extLst>
          </p:cNvPr>
          <p:cNvSpPr/>
          <p:nvPr/>
        </p:nvSpPr>
        <p:spPr>
          <a:xfrm>
            <a:off x="6218582" y="5023471"/>
            <a:ext cx="1582056" cy="1670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P3</a:t>
            </a:r>
            <a:endParaRPr lang="es-CO" sz="6600" dirty="0"/>
          </a:p>
        </p:txBody>
      </p:sp>
      <p:sp>
        <p:nvSpPr>
          <p:cNvPr id="10" name="CuadroTexto 9">
            <a:extLst>
              <a:ext uri="{FF2B5EF4-FFF2-40B4-BE49-F238E27FC236}">
                <a16:creationId xmlns:a16="http://schemas.microsoft.com/office/drawing/2014/main" id="{E706D71C-53D2-9878-50D5-5C469FB8D845}"/>
              </a:ext>
            </a:extLst>
          </p:cNvPr>
          <p:cNvSpPr txBox="1"/>
          <p:nvPr/>
        </p:nvSpPr>
        <p:spPr>
          <a:xfrm>
            <a:off x="1347064" y="2013607"/>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1" name="CuadroTexto 10">
            <a:extLst>
              <a:ext uri="{FF2B5EF4-FFF2-40B4-BE49-F238E27FC236}">
                <a16:creationId xmlns:a16="http://schemas.microsoft.com/office/drawing/2014/main" id="{6D114D01-D29F-0E6E-65BA-0B1E8924C20D}"/>
              </a:ext>
            </a:extLst>
          </p:cNvPr>
          <p:cNvSpPr txBox="1"/>
          <p:nvPr/>
        </p:nvSpPr>
        <p:spPr>
          <a:xfrm>
            <a:off x="4077609" y="202562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2" name="CuadroTexto 11">
            <a:extLst>
              <a:ext uri="{FF2B5EF4-FFF2-40B4-BE49-F238E27FC236}">
                <a16:creationId xmlns:a16="http://schemas.microsoft.com/office/drawing/2014/main" id="{E5D13D0C-31F3-B711-5469-120E8ABC44BF}"/>
              </a:ext>
            </a:extLst>
          </p:cNvPr>
          <p:cNvSpPr txBox="1"/>
          <p:nvPr/>
        </p:nvSpPr>
        <p:spPr>
          <a:xfrm>
            <a:off x="6808154" y="201807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3" name="CuadroTexto 12">
            <a:extLst>
              <a:ext uri="{FF2B5EF4-FFF2-40B4-BE49-F238E27FC236}">
                <a16:creationId xmlns:a16="http://schemas.microsoft.com/office/drawing/2014/main" id="{8679E85E-BE05-CF9D-793D-0F0F5E8E51EF}"/>
              </a:ext>
            </a:extLst>
          </p:cNvPr>
          <p:cNvSpPr txBox="1"/>
          <p:nvPr/>
        </p:nvSpPr>
        <p:spPr>
          <a:xfrm>
            <a:off x="9697828" y="2033206"/>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Tree>
    <p:extLst>
      <p:ext uri="{BB962C8B-B14F-4D97-AF65-F5344CB8AC3E}">
        <p14:creationId xmlns:p14="http://schemas.microsoft.com/office/powerpoint/2010/main" val="2510185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584775"/>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r>
              <a:rPr lang="es-ES" dirty="0"/>
              <a:t>2. Multriprogración con particiones fijas y sin intercambio</a:t>
            </a:r>
            <a:endParaRPr lang="es-CO" dirty="0"/>
          </a:p>
        </p:txBody>
      </p:sp>
      <p:sp>
        <p:nvSpPr>
          <p:cNvPr id="4" name="CuadroTexto 3">
            <a:extLst>
              <a:ext uri="{FF2B5EF4-FFF2-40B4-BE49-F238E27FC236}">
                <a16:creationId xmlns:a16="http://schemas.microsoft.com/office/drawing/2014/main" id="{1D7C2F46-3E43-44BE-033B-269CF44B79F9}"/>
              </a:ext>
            </a:extLst>
          </p:cNvPr>
          <p:cNvSpPr txBox="1"/>
          <p:nvPr/>
        </p:nvSpPr>
        <p:spPr>
          <a:xfrm>
            <a:off x="230378" y="1499875"/>
            <a:ext cx="11537552" cy="584775"/>
          </a:xfrm>
          <a:prstGeom prst="rect">
            <a:avLst/>
          </a:prstGeom>
          <a:noFill/>
        </p:spPr>
        <p:txBody>
          <a:bodyPr wrap="square" rtlCol="0">
            <a:spAutoFit/>
          </a:bodyPr>
          <a:lstStyle>
            <a:defPPr>
              <a:defRPr lang="es-CO"/>
            </a:defPPr>
            <a:lvl1pPr>
              <a:defRPr sz="3200"/>
            </a:lvl1pPr>
          </a:lstStyle>
          <a:p>
            <a:pPr algn="just"/>
            <a:r>
              <a:rPr lang="es-CO" dirty="0"/>
              <a:t>2.1.1 </a:t>
            </a:r>
            <a:r>
              <a:rPr lang="es-CO" b="1" dirty="0"/>
              <a:t>Concepto de fragmentación</a:t>
            </a:r>
          </a:p>
        </p:txBody>
      </p:sp>
      <p:sp>
        <p:nvSpPr>
          <p:cNvPr id="7" name="Rectángulo 6">
            <a:extLst>
              <a:ext uri="{FF2B5EF4-FFF2-40B4-BE49-F238E27FC236}">
                <a16:creationId xmlns:a16="http://schemas.microsoft.com/office/drawing/2014/main" id="{EBB24D6D-7B25-9516-2E9C-CDEA222832BC}"/>
              </a:ext>
            </a:extLst>
          </p:cNvPr>
          <p:cNvSpPr/>
          <p:nvPr/>
        </p:nvSpPr>
        <p:spPr>
          <a:xfrm>
            <a:off x="448046" y="2381871"/>
            <a:ext cx="11134353"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D5740B85-7384-5C42-11D3-6D94ABB2CF6E}"/>
              </a:ext>
            </a:extLst>
          </p:cNvPr>
          <p:cNvSpPr/>
          <p:nvPr/>
        </p:nvSpPr>
        <p:spPr>
          <a:xfrm>
            <a:off x="4480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DFCD8FBF-96A5-A020-6D25-CF701FC5F883}"/>
              </a:ext>
            </a:extLst>
          </p:cNvPr>
          <p:cNvSpPr/>
          <p:nvPr/>
        </p:nvSpPr>
        <p:spPr>
          <a:xfrm>
            <a:off x="3231634"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D15D2CD4-D386-961B-D9EC-F3ED2754C409}"/>
              </a:ext>
            </a:extLst>
          </p:cNvPr>
          <p:cNvSpPr/>
          <p:nvPr/>
        </p:nvSpPr>
        <p:spPr>
          <a:xfrm>
            <a:off x="60054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6">
            <a:extLst>
              <a:ext uri="{FF2B5EF4-FFF2-40B4-BE49-F238E27FC236}">
                <a16:creationId xmlns:a16="http://schemas.microsoft.com/office/drawing/2014/main" id="{048342BF-72F4-D9D0-07E2-4C5714D8E2DA}"/>
              </a:ext>
            </a:extLst>
          </p:cNvPr>
          <p:cNvSpPr/>
          <p:nvPr/>
        </p:nvSpPr>
        <p:spPr>
          <a:xfrm>
            <a:off x="8798811"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esquinas redondeadas 5">
            <a:extLst>
              <a:ext uri="{FF2B5EF4-FFF2-40B4-BE49-F238E27FC236}">
                <a16:creationId xmlns:a16="http://schemas.microsoft.com/office/drawing/2014/main" id="{5E54733F-E6C7-39E8-038C-8CC956EC5D25}"/>
              </a:ext>
            </a:extLst>
          </p:cNvPr>
          <p:cNvSpPr/>
          <p:nvPr/>
        </p:nvSpPr>
        <p:spPr>
          <a:xfrm>
            <a:off x="457822" y="2438878"/>
            <a:ext cx="2357949"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P1</a:t>
            </a:r>
            <a:endParaRPr lang="es-CO" sz="6600" dirty="0"/>
          </a:p>
        </p:txBody>
      </p:sp>
      <p:sp>
        <p:nvSpPr>
          <p:cNvPr id="5" name="Rectángulo: esquinas redondeadas 4">
            <a:extLst>
              <a:ext uri="{FF2B5EF4-FFF2-40B4-BE49-F238E27FC236}">
                <a16:creationId xmlns:a16="http://schemas.microsoft.com/office/drawing/2014/main" id="{41916945-1E83-A93C-4D92-F1BC71213DCD}"/>
              </a:ext>
            </a:extLst>
          </p:cNvPr>
          <p:cNvSpPr/>
          <p:nvPr/>
        </p:nvSpPr>
        <p:spPr>
          <a:xfrm>
            <a:off x="3284952" y="2438877"/>
            <a:ext cx="1156419"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P2</a:t>
            </a:r>
            <a:endParaRPr lang="es-CO" sz="6600" dirty="0"/>
          </a:p>
        </p:txBody>
      </p:sp>
      <p:sp>
        <p:nvSpPr>
          <p:cNvPr id="9" name="Rectángulo: esquinas redondeadas 8">
            <a:extLst>
              <a:ext uri="{FF2B5EF4-FFF2-40B4-BE49-F238E27FC236}">
                <a16:creationId xmlns:a16="http://schemas.microsoft.com/office/drawing/2014/main" id="{E34C3B7B-EE14-36ED-EC90-83CBCFEBB613}"/>
              </a:ext>
            </a:extLst>
          </p:cNvPr>
          <p:cNvSpPr/>
          <p:nvPr/>
        </p:nvSpPr>
        <p:spPr>
          <a:xfrm>
            <a:off x="6039211" y="2410373"/>
            <a:ext cx="1582056" cy="1670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P3</a:t>
            </a:r>
            <a:endParaRPr lang="es-CO" sz="6600" dirty="0"/>
          </a:p>
        </p:txBody>
      </p:sp>
      <p:sp>
        <p:nvSpPr>
          <p:cNvPr id="10" name="CuadroTexto 9">
            <a:extLst>
              <a:ext uri="{FF2B5EF4-FFF2-40B4-BE49-F238E27FC236}">
                <a16:creationId xmlns:a16="http://schemas.microsoft.com/office/drawing/2014/main" id="{2DF63FD3-9BBB-7B3D-4C3E-588F30289C60}"/>
              </a:ext>
            </a:extLst>
          </p:cNvPr>
          <p:cNvSpPr txBox="1"/>
          <p:nvPr/>
        </p:nvSpPr>
        <p:spPr>
          <a:xfrm>
            <a:off x="1347064" y="2013607"/>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1" name="CuadroTexto 10">
            <a:extLst>
              <a:ext uri="{FF2B5EF4-FFF2-40B4-BE49-F238E27FC236}">
                <a16:creationId xmlns:a16="http://schemas.microsoft.com/office/drawing/2014/main" id="{79B99387-0C2D-5C71-B1FF-E7DC55BA6B7C}"/>
              </a:ext>
            </a:extLst>
          </p:cNvPr>
          <p:cNvSpPr txBox="1"/>
          <p:nvPr/>
        </p:nvSpPr>
        <p:spPr>
          <a:xfrm>
            <a:off x="4077609" y="202562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2" name="CuadroTexto 11">
            <a:extLst>
              <a:ext uri="{FF2B5EF4-FFF2-40B4-BE49-F238E27FC236}">
                <a16:creationId xmlns:a16="http://schemas.microsoft.com/office/drawing/2014/main" id="{F3981AEB-4250-8DA7-D26B-70DABAC6B20B}"/>
              </a:ext>
            </a:extLst>
          </p:cNvPr>
          <p:cNvSpPr txBox="1"/>
          <p:nvPr/>
        </p:nvSpPr>
        <p:spPr>
          <a:xfrm>
            <a:off x="6808154" y="201807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3" name="CuadroTexto 12">
            <a:extLst>
              <a:ext uri="{FF2B5EF4-FFF2-40B4-BE49-F238E27FC236}">
                <a16:creationId xmlns:a16="http://schemas.microsoft.com/office/drawing/2014/main" id="{45D662E9-CE48-E6AD-13D0-A75502A135B6}"/>
              </a:ext>
            </a:extLst>
          </p:cNvPr>
          <p:cNvSpPr txBox="1"/>
          <p:nvPr/>
        </p:nvSpPr>
        <p:spPr>
          <a:xfrm>
            <a:off x="9697828" y="2033206"/>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Tree>
    <p:extLst>
      <p:ext uri="{BB962C8B-B14F-4D97-AF65-F5344CB8AC3E}">
        <p14:creationId xmlns:p14="http://schemas.microsoft.com/office/powerpoint/2010/main" val="691288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584775"/>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r>
              <a:rPr lang="es-ES" dirty="0"/>
              <a:t>2. Multriprogración con particiones fijas y sin intercambio</a:t>
            </a:r>
            <a:endParaRPr lang="es-CO" dirty="0"/>
          </a:p>
        </p:txBody>
      </p:sp>
      <p:sp>
        <p:nvSpPr>
          <p:cNvPr id="4" name="CuadroTexto 3">
            <a:extLst>
              <a:ext uri="{FF2B5EF4-FFF2-40B4-BE49-F238E27FC236}">
                <a16:creationId xmlns:a16="http://schemas.microsoft.com/office/drawing/2014/main" id="{1D7C2F46-3E43-44BE-033B-269CF44B79F9}"/>
              </a:ext>
            </a:extLst>
          </p:cNvPr>
          <p:cNvSpPr txBox="1"/>
          <p:nvPr/>
        </p:nvSpPr>
        <p:spPr>
          <a:xfrm>
            <a:off x="230378" y="1499875"/>
            <a:ext cx="11537552" cy="584775"/>
          </a:xfrm>
          <a:prstGeom prst="rect">
            <a:avLst/>
          </a:prstGeom>
          <a:noFill/>
        </p:spPr>
        <p:txBody>
          <a:bodyPr wrap="square" rtlCol="0">
            <a:spAutoFit/>
          </a:bodyPr>
          <a:lstStyle>
            <a:defPPr>
              <a:defRPr lang="es-CO"/>
            </a:defPPr>
            <a:lvl1pPr>
              <a:defRPr sz="3200"/>
            </a:lvl1pPr>
          </a:lstStyle>
          <a:p>
            <a:pPr algn="just"/>
            <a:r>
              <a:rPr lang="es-CO" dirty="0"/>
              <a:t>2.1.1 </a:t>
            </a:r>
            <a:r>
              <a:rPr lang="es-CO" b="1" dirty="0"/>
              <a:t>Concepto de fragmentación</a:t>
            </a:r>
          </a:p>
        </p:txBody>
      </p:sp>
      <p:sp>
        <p:nvSpPr>
          <p:cNvPr id="7" name="Rectángulo 6">
            <a:extLst>
              <a:ext uri="{FF2B5EF4-FFF2-40B4-BE49-F238E27FC236}">
                <a16:creationId xmlns:a16="http://schemas.microsoft.com/office/drawing/2014/main" id="{EBB24D6D-7B25-9516-2E9C-CDEA222832BC}"/>
              </a:ext>
            </a:extLst>
          </p:cNvPr>
          <p:cNvSpPr/>
          <p:nvPr/>
        </p:nvSpPr>
        <p:spPr>
          <a:xfrm>
            <a:off x="448046" y="2381871"/>
            <a:ext cx="11134353"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D5740B85-7384-5C42-11D3-6D94ABB2CF6E}"/>
              </a:ext>
            </a:extLst>
          </p:cNvPr>
          <p:cNvSpPr/>
          <p:nvPr/>
        </p:nvSpPr>
        <p:spPr>
          <a:xfrm>
            <a:off x="4480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DFCD8FBF-96A5-A020-6D25-CF701FC5F883}"/>
              </a:ext>
            </a:extLst>
          </p:cNvPr>
          <p:cNvSpPr/>
          <p:nvPr/>
        </p:nvSpPr>
        <p:spPr>
          <a:xfrm>
            <a:off x="3231634"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D15D2CD4-D386-961B-D9EC-F3ED2754C409}"/>
              </a:ext>
            </a:extLst>
          </p:cNvPr>
          <p:cNvSpPr/>
          <p:nvPr/>
        </p:nvSpPr>
        <p:spPr>
          <a:xfrm>
            <a:off x="60054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6">
            <a:extLst>
              <a:ext uri="{FF2B5EF4-FFF2-40B4-BE49-F238E27FC236}">
                <a16:creationId xmlns:a16="http://schemas.microsoft.com/office/drawing/2014/main" id="{048342BF-72F4-D9D0-07E2-4C5714D8E2DA}"/>
              </a:ext>
            </a:extLst>
          </p:cNvPr>
          <p:cNvSpPr/>
          <p:nvPr/>
        </p:nvSpPr>
        <p:spPr>
          <a:xfrm>
            <a:off x="8798811"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esquinas redondeadas 5">
            <a:extLst>
              <a:ext uri="{FF2B5EF4-FFF2-40B4-BE49-F238E27FC236}">
                <a16:creationId xmlns:a16="http://schemas.microsoft.com/office/drawing/2014/main" id="{5E54733F-E6C7-39E8-038C-8CC956EC5D25}"/>
              </a:ext>
            </a:extLst>
          </p:cNvPr>
          <p:cNvSpPr/>
          <p:nvPr/>
        </p:nvSpPr>
        <p:spPr>
          <a:xfrm>
            <a:off x="457822" y="2438878"/>
            <a:ext cx="2357949"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P1</a:t>
            </a:r>
            <a:endParaRPr lang="es-CO" sz="6600" dirty="0"/>
          </a:p>
        </p:txBody>
      </p:sp>
      <p:sp>
        <p:nvSpPr>
          <p:cNvPr id="5" name="Rectángulo: esquinas redondeadas 4">
            <a:extLst>
              <a:ext uri="{FF2B5EF4-FFF2-40B4-BE49-F238E27FC236}">
                <a16:creationId xmlns:a16="http://schemas.microsoft.com/office/drawing/2014/main" id="{41916945-1E83-A93C-4D92-F1BC71213DCD}"/>
              </a:ext>
            </a:extLst>
          </p:cNvPr>
          <p:cNvSpPr/>
          <p:nvPr/>
        </p:nvSpPr>
        <p:spPr>
          <a:xfrm>
            <a:off x="3284952" y="2438877"/>
            <a:ext cx="1156419"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P2</a:t>
            </a:r>
            <a:endParaRPr lang="es-CO" sz="6600" dirty="0"/>
          </a:p>
        </p:txBody>
      </p:sp>
      <p:sp>
        <p:nvSpPr>
          <p:cNvPr id="9" name="Rectángulo: esquinas redondeadas 8">
            <a:extLst>
              <a:ext uri="{FF2B5EF4-FFF2-40B4-BE49-F238E27FC236}">
                <a16:creationId xmlns:a16="http://schemas.microsoft.com/office/drawing/2014/main" id="{E34C3B7B-EE14-36ED-EC90-83CBCFEBB613}"/>
              </a:ext>
            </a:extLst>
          </p:cNvPr>
          <p:cNvSpPr/>
          <p:nvPr/>
        </p:nvSpPr>
        <p:spPr>
          <a:xfrm>
            <a:off x="6039211" y="2410373"/>
            <a:ext cx="1582056" cy="1670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P3</a:t>
            </a:r>
            <a:endParaRPr lang="es-CO" sz="6600" dirty="0"/>
          </a:p>
        </p:txBody>
      </p:sp>
      <p:sp>
        <p:nvSpPr>
          <p:cNvPr id="10" name="Rectángulo: esquinas redondeadas 9">
            <a:extLst>
              <a:ext uri="{FF2B5EF4-FFF2-40B4-BE49-F238E27FC236}">
                <a16:creationId xmlns:a16="http://schemas.microsoft.com/office/drawing/2014/main" id="{E68A314E-74F0-67C7-6CC1-5EF0858445ED}"/>
              </a:ext>
            </a:extLst>
          </p:cNvPr>
          <p:cNvSpPr/>
          <p:nvPr/>
        </p:nvSpPr>
        <p:spPr>
          <a:xfrm>
            <a:off x="8548914" y="4708644"/>
            <a:ext cx="3219016" cy="1668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P4</a:t>
            </a:r>
            <a:endParaRPr lang="es-CO" sz="6600" dirty="0"/>
          </a:p>
        </p:txBody>
      </p:sp>
      <p:pic>
        <p:nvPicPr>
          <p:cNvPr id="12" name="Gráfico 11" descr="Señal de negación con relleno sólido">
            <a:extLst>
              <a:ext uri="{FF2B5EF4-FFF2-40B4-BE49-F238E27FC236}">
                <a16:creationId xmlns:a16="http://schemas.microsoft.com/office/drawing/2014/main" id="{949FD1C3-6801-56D0-3422-CCCF507538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4688" y="4194462"/>
            <a:ext cx="2783588" cy="2783588"/>
          </a:xfrm>
          <a:prstGeom prst="rect">
            <a:avLst/>
          </a:prstGeom>
        </p:spPr>
      </p:pic>
      <p:sp>
        <p:nvSpPr>
          <p:cNvPr id="13" name="CuadroTexto 12">
            <a:extLst>
              <a:ext uri="{FF2B5EF4-FFF2-40B4-BE49-F238E27FC236}">
                <a16:creationId xmlns:a16="http://schemas.microsoft.com/office/drawing/2014/main" id="{BDB67D84-ADC8-CE11-1E82-4FFAF8107287}"/>
              </a:ext>
            </a:extLst>
          </p:cNvPr>
          <p:cNvSpPr txBox="1"/>
          <p:nvPr/>
        </p:nvSpPr>
        <p:spPr>
          <a:xfrm>
            <a:off x="1347064" y="2013607"/>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4" name="CuadroTexto 13">
            <a:extLst>
              <a:ext uri="{FF2B5EF4-FFF2-40B4-BE49-F238E27FC236}">
                <a16:creationId xmlns:a16="http://schemas.microsoft.com/office/drawing/2014/main" id="{D527EEE1-39A2-3040-E3C4-8B33D99F4135}"/>
              </a:ext>
            </a:extLst>
          </p:cNvPr>
          <p:cNvSpPr txBox="1"/>
          <p:nvPr/>
        </p:nvSpPr>
        <p:spPr>
          <a:xfrm>
            <a:off x="4077609" y="202562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8" name="CuadroTexto 17">
            <a:extLst>
              <a:ext uri="{FF2B5EF4-FFF2-40B4-BE49-F238E27FC236}">
                <a16:creationId xmlns:a16="http://schemas.microsoft.com/office/drawing/2014/main" id="{5A62E243-AEC8-970E-9A1A-ABB1DF64F770}"/>
              </a:ext>
            </a:extLst>
          </p:cNvPr>
          <p:cNvSpPr txBox="1"/>
          <p:nvPr/>
        </p:nvSpPr>
        <p:spPr>
          <a:xfrm>
            <a:off x="6808154" y="201807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19" name="CuadroTexto 18">
            <a:extLst>
              <a:ext uri="{FF2B5EF4-FFF2-40B4-BE49-F238E27FC236}">
                <a16:creationId xmlns:a16="http://schemas.microsoft.com/office/drawing/2014/main" id="{E2A05D2B-2CB4-8DAD-6B02-D11150FD54A6}"/>
              </a:ext>
            </a:extLst>
          </p:cNvPr>
          <p:cNvSpPr txBox="1"/>
          <p:nvPr/>
        </p:nvSpPr>
        <p:spPr>
          <a:xfrm>
            <a:off x="9697828" y="2033206"/>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Tree>
    <p:extLst>
      <p:ext uri="{BB962C8B-B14F-4D97-AF65-F5344CB8AC3E}">
        <p14:creationId xmlns:p14="http://schemas.microsoft.com/office/powerpoint/2010/main" val="396609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584775"/>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r>
              <a:rPr lang="es-ES" dirty="0"/>
              <a:t>2. Multriprogración con particiones fijas y sin intercambio</a:t>
            </a:r>
            <a:endParaRPr lang="es-CO" dirty="0"/>
          </a:p>
        </p:txBody>
      </p:sp>
      <p:sp>
        <p:nvSpPr>
          <p:cNvPr id="4" name="CuadroTexto 3">
            <a:extLst>
              <a:ext uri="{FF2B5EF4-FFF2-40B4-BE49-F238E27FC236}">
                <a16:creationId xmlns:a16="http://schemas.microsoft.com/office/drawing/2014/main" id="{1D7C2F46-3E43-44BE-033B-269CF44B79F9}"/>
              </a:ext>
            </a:extLst>
          </p:cNvPr>
          <p:cNvSpPr txBox="1"/>
          <p:nvPr/>
        </p:nvSpPr>
        <p:spPr>
          <a:xfrm>
            <a:off x="230378" y="1499875"/>
            <a:ext cx="11537552" cy="584775"/>
          </a:xfrm>
          <a:prstGeom prst="rect">
            <a:avLst/>
          </a:prstGeom>
          <a:noFill/>
        </p:spPr>
        <p:txBody>
          <a:bodyPr wrap="square" rtlCol="0">
            <a:spAutoFit/>
          </a:bodyPr>
          <a:lstStyle>
            <a:defPPr>
              <a:defRPr lang="es-CO"/>
            </a:defPPr>
            <a:lvl1pPr>
              <a:defRPr sz="3200"/>
            </a:lvl1pPr>
          </a:lstStyle>
          <a:p>
            <a:pPr algn="just"/>
            <a:r>
              <a:rPr lang="es-CO" dirty="0"/>
              <a:t>2.1.1 </a:t>
            </a:r>
            <a:r>
              <a:rPr lang="es-CO" b="1" dirty="0"/>
              <a:t>Concepto de fragmentación</a:t>
            </a:r>
          </a:p>
        </p:txBody>
      </p:sp>
      <p:sp>
        <p:nvSpPr>
          <p:cNvPr id="7" name="Rectángulo 6">
            <a:extLst>
              <a:ext uri="{FF2B5EF4-FFF2-40B4-BE49-F238E27FC236}">
                <a16:creationId xmlns:a16="http://schemas.microsoft.com/office/drawing/2014/main" id="{EBB24D6D-7B25-9516-2E9C-CDEA222832BC}"/>
              </a:ext>
            </a:extLst>
          </p:cNvPr>
          <p:cNvSpPr/>
          <p:nvPr/>
        </p:nvSpPr>
        <p:spPr>
          <a:xfrm>
            <a:off x="448046" y="2381871"/>
            <a:ext cx="11134353"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D5740B85-7384-5C42-11D3-6D94ABB2CF6E}"/>
              </a:ext>
            </a:extLst>
          </p:cNvPr>
          <p:cNvSpPr/>
          <p:nvPr/>
        </p:nvSpPr>
        <p:spPr>
          <a:xfrm>
            <a:off x="4480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DFCD8FBF-96A5-A020-6D25-CF701FC5F883}"/>
              </a:ext>
            </a:extLst>
          </p:cNvPr>
          <p:cNvSpPr/>
          <p:nvPr/>
        </p:nvSpPr>
        <p:spPr>
          <a:xfrm>
            <a:off x="3231634"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D15D2CD4-D386-961B-D9EC-F3ED2754C409}"/>
              </a:ext>
            </a:extLst>
          </p:cNvPr>
          <p:cNvSpPr/>
          <p:nvPr/>
        </p:nvSpPr>
        <p:spPr>
          <a:xfrm>
            <a:off x="60054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6">
            <a:extLst>
              <a:ext uri="{FF2B5EF4-FFF2-40B4-BE49-F238E27FC236}">
                <a16:creationId xmlns:a16="http://schemas.microsoft.com/office/drawing/2014/main" id="{048342BF-72F4-D9D0-07E2-4C5714D8E2DA}"/>
              </a:ext>
            </a:extLst>
          </p:cNvPr>
          <p:cNvSpPr/>
          <p:nvPr/>
        </p:nvSpPr>
        <p:spPr>
          <a:xfrm>
            <a:off x="8798811"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esquinas redondeadas 5">
            <a:extLst>
              <a:ext uri="{FF2B5EF4-FFF2-40B4-BE49-F238E27FC236}">
                <a16:creationId xmlns:a16="http://schemas.microsoft.com/office/drawing/2014/main" id="{5E54733F-E6C7-39E8-038C-8CC956EC5D25}"/>
              </a:ext>
            </a:extLst>
          </p:cNvPr>
          <p:cNvSpPr/>
          <p:nvPr/>
        </p:nvSpPr>
        <p:spPr>
          <a:xfrm>
            <a:off x="457822" y="2438878"/>
            <a:ext cx="2357949"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P1</a:t>
            </a:r>
            <a:endParaRPr lang="es-CO" sz="6600" dirty="0"/>
          </a:p>
        </p:txBody>
      </p:sp>
      <p:sp>
        <p:nvSpPr>
          <p:cNvPr id="5" name="Rectángulo: esquinas redondeadas 4">
            <a:extLst>
              <a:ext uri="{FF2B5EF4-FFF2-40B4-BE49-F238E27FC236}">
                <a16:creationId xmlns:a16="http://schemas.microsoft.com/office/drawing/2014/main" id="{41916945-1E83-A93C-4D92-F1BC71213DCD}"/>
              </a:ext>
            </a:extLst>
          </p:cNvPr>
          <p:cNvSpPr/>
          <p:nvPr/>
        </p:nvSpPr>
        <p:spPr>
          <a:xfrm>
            <a:off x="3284952" y="2438877"/>
            <a:ext cx="1156419"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P2</a:t>
            </a:r>
            <a:endParaRPr lang="es-CO" sz="6600" dirty="0"/>
          </a:p>
        </p:txBody>
      </p:sp>
      <p:sp>
        <p:nvSpPr>
          <p:cNvPr id="9" name="Rectángulo: esquinas redondeadas 8">
            <a:extLst>
              <a:ext uri="{FF2B5EF4-FFF2-40B4-BE49-F238E27FC236}">
                <a16:creationId xmlns:a16="http://schemas.microsoft.com/office/drawing/2014/main" id="{E34C3B7B-EE14-36ED-EC90-83CBCFEBB613}"/>
              </a:ext>
            </a:extLst>
          </p:cNvPr>
          <p:cNvSpPr/>
          <p:nvPr/>
        </p:nvSpPr>
        <p:spPr>
          <a:xfrm>
            <a:off x="6039211" y="2410373"/>
            <a:ext cx="1582056" cy="1670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P3</a:t>
            </a:r>
            <a:endParaRPr lang="es-CO" sz="6600" dirty="0"/>
          </a:p>
        </p:txBody>
      </p:sp>
      <p:sp>
        <p:nvSpPr>
          <p:cNvPr id="10" name="Rectángulo: esquinas redondeadas 9">
            <a:extLst>
              <a:ext uri="{FF2B5EF4-FFF2-40B4-BE49-F238E27FC236}">
                <a16:creationId xmlns:a16="http://schemas.microsoft.com/office/drawing/2014/main" id="{E68A314E-74F0-67C7-6CC1-5EF0858445ED}"/>
              </a:ext>
            </a:extLst>
          </p:cNvPr>
          <p:cNvSpPr/>
          <p:nvPr/>
        </p:nvSpPr>
        <p:spPr>
          <a:xfrm>
            <a:off x="8548914" y="4708644"/>
            <a:ext cx="3219016" cy="1668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P4</a:t>
            </a:r>
            <a:endParaRPr lang="es-CO" sz="6600" dirty="0"/>
          </a:p>
        </p:txBody>
      </p:sp>
      <p:pic>
        <p:nvPicPr>
          <p:cNvPr id="12" name="Gráfico 11" descr="Señal de negación con relleno sólido">
            <a:extLst>
              <a:ext uri="{FF2B5EF4-FFF2-40B4-BE49-F238E27FC236}">
                <a16:creationId xmlns:a16="http://schemas.microsoft.com/office/drawing/2014/main" id="{949FD1C3-6801-56D0-3422-CCCF507538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4688" y="4194462"/>
            <a:ext cx="2783588" cy="2783588"/>
          </a:xfrm>
          <a:prstGeom prst="rect">
            <a:avLst/>
          </a:prstGeom>
        </p:spPr>
      </p:pic>
      <p:sp>
        <p:nvSpPr>
          <p:cNvPr id="13" name="Rectángulo 12">
            <a:extLst>
              <a:ext uri="{FF2B5EF4-FFF2-40B4-BE49-F238E27FC236}">
                <a16:creationId xmlns:a16="http://schemas.microsoft.com/office/drawing/2014/main" id="{D610AA26-F586-0A08-58A8-016FDC9253B2}"/>
              </a:ext>
            </a:extLst>
          </p:cNvPr>
          <p:cNvSpPr/>
          <p:nvPr/>
        </p:nvSpPr>
        <p:spPr>
          <a:xfrm>
            <a:off x="2815771" y="2410373"/>
            <a:ext cx="425639" cy="16416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id="{29D08540-57EA-6B82-EF90-0F99F3DCC27A}"/>
              </a:ext>
            </a:extLst>
          </p:cNvPr>
          <p:cNvSpPr/>
          <p:nvPr/>
        </p:nvSpPr>
        <p:spPr>
          <a:xfrm>
            <a:off x="4441371" y="2424623"/>
            <a:ext cx="1540085" cy="16416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17">
            <a:extLst>
              <a:ext uri="{FF2B5EF4-FFF2-40B4-BE49-F238E27FC236}">
                <a16:creationId xmlns:a16="http://schemas.microsoft.com/office/drawing/2014/main" id="{20737E30-4385-0672-DFC6-EABFD72E1B03}"/>
              </a:ext>
            </a:extLst>
          </p:cNvPr>
          <p:cNvSpPr/>
          <p:nvPr/>
        </p:nvSpPr>
        <p:spPr>
          <a:xfrm>
            <a:off x="7621267" y="2424363"/>
            <a:ext cx="1177543" cy="16416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a:extLst>
              <a:ext uri="{FF2B5EF4-FFF2-40B4-BE49-F238E27FC236}">
                <a16:creationId xmlns:a16="http://schemas.microsoft.com/office/drawing/2014/main" id="{FF48E1EF-094C-5B9A-62C9-26DA4118521F}"/>
              </a:ext>
            </a:extLst>
          </p:cNvPr>
          <p:cNvSpPr txBox="1"/>
          <p:nvPr/>
        </p:nvSpPr>
        <p:spPr>
          <a:xfrm>
            <a:off x="462545" y="5542714"/>
            <a:ext cx="3219016" cy="1077218"/>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pPr algn="ctr"/>
            <a:r>
              <a:rPr lang="es-MX" dirty="0"/>
              <a:t>FRAGMENTACIÓN INTERNA</a:t>
            </a:r>
            <a:endParaRPr lang="es-CO" dirty="0"/>
          </a:p>
        </p:txBody>
      </p:sp>
      <p:cxnSp>
        <p:nvCxnSpPr>
          <p:cNvPr id="24" name="Conector recto de flecha 23">
            <a:extLst>
              <a:ext uri="{FF2B5EF4-FFF2-40B4-BE49-F238E27FC236}">
                <a16:creationId xmlns:a16="http://schemas.microsoft.com/office/drawing/2014/main" id="{69B86FD8-8673-416A-5BC0-43EB000A292F}"/>
              </a:ext>
            </a:extLst>
          </p:cNvPr>
          <p:cNvCxnSpPr>
            <a:stCxn id="19" idx="0"/>
          </p:cNvCxnSpPr>
          <p:nvPr/>
        </p:nvCxnSpPr>
        <p:spPr>
          <a:xfrm flipV="1">
            <a:off x="2072053" y="4080564"/>
            <a:ext cx="956537" cy="146215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D26C0D8D-0AD2-4114-BF93-FDE675C87907}"/>
              </a:ext>
            </a:extLst>
          </p:cNvPr>
          <p:cNvCxnSpPr>
            <a:stCxn id="19" idx="0"/>
            <a:endCxn id="14" idx="2"/>
          </p:cNvCxnSpPr>
          <p:nvPr/>
        </p:nvCxnSpPr>
        <p:spPr>
          <a:xfrm flipV="1">
            <a:off x="2072053" y="4066312"/>
            <a:ext cx="3139361" cy="1476402"/>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AF1DC029-22B5-8B29-B18A-BDD7482572CE}"/>
              </a:ext>
            </a:extLst>
          </p:cNvPr>
          <p:cNvCxnSpPr>
            <a:stCxn id="19" idx="0"/>
          </p:cNvCxnSpPr>
          <p:nvPr/>
        </p:nvCxnSpPr>
        <p:spPr>
          <a:xfrm flipV="1">
            <a:off x="2072053" y="4080564"/>
            <a:ext cx="6026934" cy="146215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58702FFE-4D93-3DDC-7716-00123EF54994}"/>
              </a:ext>
            </a:extLst>
          </p:cNvPr>
          <p:cNvSpPr txBox="1"/>
          <p:nvPr/>
        </p:nvSpPr>
        <p:spPr>
          <a:xfrm>
            <a:off x="4259935" y="5289615"/>
            <a:ext cx="4064016" cy="1477328"/>
          </a:xfrm>
          <a:prstGeom prst="rect">
            <a:avLst/>
          </a:prstGeom>
          <a:solidFill>
            <a:schemeClr val="accent1">
              <a:lumMod val="60000"/>
              <a:lumOff val="40000"/>
            </a:schemeClr>
          </a:solidFill>
        </p:spPr>
        <p:txBody>
          <a:bodyPr wrap="square" rtlCol="0">
            <a:spAutoFit/>
          </a:bodyPr>
          <a:lstStyle/>
          <a:p>
            <a:r>
              <a:rPr lang="es-ES" sz="1800" dirty="0"/>
              <a:t>Se da cuando un proceso es menor que la partición creada por el programador.  El espacio que es menor nunca es utilizado por el proceso cuando se carga(es un desperdicio de memoria).</a:t>
            </a:r>
            <a:endParaRPr lang="es-CO" dirty="0"/>
          </a:p>
        </p:txBody>
      </p:sp>
      <p:sp>
        <p:nvSpPr>
          <p:cNvPr id="30" name="Flecha: a la derecha 29">
            <a:extLst>
              <a:ext uri="{FF2B5EF4-FFF2-40B4-BE49-F238E27FC236}">
                <a16:creationId xmlns:a16="http://schemas.microsoft.com/office/drawing/2014/main" id="{28C3461A-0FFF-7FCB-BB27-F42A35CC3B3D}"/>
              </a:ext>
            </a:extLst>
          </p:cNvPr>
          <p:cNvSpPr/>
          <p:nvPr/>
        </p:nvSpPr>
        <p:spPr>
          <a:xfrm>
            <a:off x="3727447" y="5779257"/>
            <a:ext cx="483880" cy="59752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CuadroTexto 30">
            <a:extLst>
              <a:ext uri="{FF2B5EF4-FFF2-40B4-BE49-F238E27FC236}">
                <a16:creationId xmlns:a16="http://schemas.microsoft.com/office/drawing/2014/main" id="{A7AC2B4D-4E1A-9369-455E-E14545BCE576}"/>
              </a:ext>
            </a:extLst>
          </p:cNvPr>
          <p:cNvSpPr txBox="1"/>
          <p:nvPr/>
        </p:nvSpPr>
        <p:spPr>
          <a:xfrm>
            <a:off x="1347064" y="2013607"/>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32" name="CuadroTexto 31">
            <a:extLst>
              <a:ext uri="{FF2B5EF4-FFF2-40B4-BE49-F238E27FC236}">
                <a16:creationId xmlns:a16="http://schemas.microsoft.com/office/drawing/2014/main" id="{0C78CDCC-020D-378F-B7F7-02A51CF44599}"/>
              </a:ext>
            </a:extLst>
          </p:cNvPr>
          <p:cNvSpPr txBox="1"/>
          <p:nvPr/>
        </p:nvSpPr>
        <p:spPr>
          <a:xfrm>
            <a:off x="4077609" y="202562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33" name="CuadroTexto 32">
            <a:extLst>
              <a:ext uri="{FF2B5EF4-FFF2-40B4-BE49-F238E27FC236}">
                <a16:creationId xmlns:a16="http://schemas.microsoft.com/office/drawing/2014/main" id="{59C01415-2B61-80C4-EB40-9A221F25063C}"/>
              </a:ext>
            </a:extLst>
          </p:cNvPr>
          <p:cNvSpPr txBox="1"/>
          <p:nvPr/>
        </p:nvSpPr>
        <p:spPr>
          <a:xfrm>
            <a:off x="6808154" y="201807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34" name="CuadroTexto 33">
            <a:extLst>
              <a:ext uri="{FF2B5EF4-FFF2-40B4-BE49-F238E27FC236}">
                <a16:creationId xmlns:a16="http://schemas.microsoft.com/office/drawing/2014/main" id="{4E5972E7-323E-3917-B215-CFF3BF5FA196}"/>
              </a:ext>
            </a:extLst>
          </p:cNvPr>
          <p:cNvSpPr txBox="1"/>
          <p:nvPr/>
        </p:nvSpPr>
        <p:spPr>
          <a:xfrm>
            <a:off x="9697828" y="2033206"/>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Tree>
    <p:extLst>
      <p:ext uri="{BB962C8B-B14F-4D97-AF65-F5344CB8AC3E}">
        <p14:creationId xmlns:p14="http://schemas.microsoft.com/office/powerpoint/2010/main" val="3442162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P spid="19"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584775"/>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r>
              <a:rPr lang="es-ES" dirty="0"/>
              <a:t>2. Multriprogración con particiones fijas y sin intercambio</a:t>
            </a:r>
            <a:endParaRPr lang="es-CO" dirty="0"/>
          </a:p>
        </p:txBody>
      </p:sp>
      <p:sp>
        <p:nvSpPr>
          <p:cNvPr id="4" name="CuadroTexto 3">
            <a:extLst>
              <a:ext uri="{FF2B5EF4-FFF2-40B4-BE49-F238E27FC236}">
                <a16:creationId xmlns:a16="http://schemas.microsoft.com/office/drawing/2014/main" id="{1D7C2F46-3E43-44BE-033B-269CF44B79F9}"/>
              </a:ext>
            </a:extLst>
          </p:cNvPr>
          <p:cNvSpPr txBox="1"/>
          <p:nvPr/>
        </p:nvSpPr>
        <p:spPr>
          <a:xfrm>
            <a:off x="230378" y="1499875"/>
            <a:ext cx="11537552" cy="584775"/>
          </a:xfrm>
          <a:prstGeom prst="rect">
            <a:avLst/>
          </a:prstGeom>
          <a:noFill/>
        </p:spPr>
        <p:txBody>
          <a:bodyPr wrap="square" rtlCol="0">
            <a:spAutoFit/>
          </a:bodyPr>
          <a:lstStyle>
            <a:defPPr>
              <a:defRPr lang="es-CO"/>
            </a:defPPr>
            <a:lvl1pPr>
              <a:defRPr sz="3200"/>
            </a:lvl1pPr>
          </a:lstStyle>
          <a:p>
            <a:pPr algn="just"/>
            <a:r>
              <a:rPr lang="es-CO" dirty="0"/>
              <a:t>2.1.1 </a:t>
            </a:r>
            <a:r>
              <a:rPr lang="es-CO" b="1" dirty="0"/>
              <a:t>Concepto de fragmentación</a:t>
            </a:r>
          </a:p>
        </p:txBody>
      </p:sp>
      <p:sp>
        <p:nvSpPr>
          <p:cNvPr id="7" name="Rectángulo 6">
            <a:extLst>
              <a:ext uri="{FF2B5EF4-FFF2-40B4-BE49-F238E27FC236}">
                <a16:creationId xmlns:a16="http://schemas.microsoft.com/office/drawing/2014/main" id="{EBB24D6D-7B25-9516-2E9C-CDEA222832BC}"/>
              </a:ext>
            </a:extLst>
          </p:cNvPr>
          <p:cNvSpPr/>
          <p:nvPr/>
        </p:nvSpPr>
        <p:spPr>
          <a:xfrm>
            <a:off x="448046" y="2381871"/>
            <a:ext cx="11134353"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D5740B85-7384-5C42-11D3-6D94ABB2CF6E}"/>
              </a:ext>
            </a:extLst>
          </p:cNvPr>
          <p:cNvSpPr/>
          <p:nvPr/>
        </p:nvSpPr>
        <p:spPr>
          <a:xfrm>
            <a:off x="4480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DFCD8FBF-96A5-A020-6D25-CF701FC5F883}"/>
              </a:ext>
            </a:extLst>
          </p:cNvPr>
          <p:cNvSpPr/>
          <p:nvPr/>
        </p:nvSpPr>
        <p:spPr>
          <a:xfrm>
            <a:off x="3231634"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D15D2CD4-D386-961B-D9EC-F3ED2754C409}"/>
              </a:ext>
            </a:extLst>
          </p:cNvPr>
          <p:cNvSpPr/>
          <p:nvPr/>
        </p:nvSpPr>
        <p:spPr>
          <a:xfrm>
            <a:off x="6005446"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6">
            <a:extLst>
              <a:ext uri="{FF2B5EF4-FFF2-40B4-BE49-F238E27FC236}">
                <a16:creationId xmlns:a16="http://schemas.microsoft.com/office/drawing/2014/main" id="{048342BF-72F4-D9D0-07E2-4C5714D8E2DA}"/>
              </a:ext>
            </a:extLst>
          </p:cNvPr>
          <p:cNvSpPr/>
          <p:nvPr/>
        </p:nvSpPr>
        <p:spPr>
          <a:xfrm>
            <a:off x="8798811" y="2381871"/>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esquinas redondeadas 5">
            <a:extLst>
              <a:ext uri="{FF2B5EF4-FFF2-40B4-BE49-F238E27FC236}">
                <a16:creationId xmlns:a16="http://schemas.microsoft.com/office/drawing/2014/main" id="{5E54733F-E6C7-39E8-038C-8CC956EC5D25}"/>
              </a:ext>
            </a:extLst>
          </p:cNvPr>
          <p:cNvSpPr/>
          <p:nvPr/>
        </p:nvSpPr>
        <p:spPr>
          <a:xfrm>
            <a:off x="457822" y="2438878"/>
            <a:ext cx="2357949"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P1</a:t>
            </a:r>
            <a:endParaRPr lang="es-CO" sz="6600" dirty="0"/>
          </a:p>
        </p:txBody>
      </p:sp>
      <p:sp>
        <p:nvSpPr>
          <p:cNvPr id="5" name="Rectángulo: esquinas redondeadas 4">
            <a:extLst>
              <a:ext uri="{FF2B5EF4-FFF2-40B4-BE49-F238E27FC236}">
                <a16:creationId xmlns:a16="http://schemas.microsoft.com/office/drawing/2014/main" id="{41916945-1E83-A93C-4D92-F1BC71213DCD}"/>
              </a:ext>
            </a:extLst>
          </p:cNvPr>
          <p:cNvSpPr/>
          <p:nvPr/>
        </p:nvSpPr>
        <p:spPr>
          <a:xfrm>
            <a:off x="3284952" y="2438877"/>
            <a:ext cx="1156419"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P2</a:t>
            </a:r>
            <a:endParaRPr lang="es-CO" sz="6600" dirty="0"/>
          </a:p>
        </p:txBody>
      </p:sp>
      <p:sp>
        <p:nvSpPr>
          <p:cNvPr id="9" name="Rectángulo: esquinas redondeadas 8">
            <a:extLst>
              <a:ext uri="{FF2B5EF4-FFF2-40B4-BE49-F238E27FC236}">
                <a16:creationId xmlns:a16="http://schemas.microsoft.com/office/drawing/2014/main" id="{E34C3B7B-EE14-36ED-EC90-83CBCFEBB613}"/>
              </a:ext>
            </a:extLst>
          </p:cNvPr>
          <p:cNvSpPr/>
          <p:nvPr/>
        </p:nvSpPr>
        <p:spPr>
          <a:xfrm>
            <a:off x="6039211" y="2410373"/>
            <a:ext cx="1582056" cy="1670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P3</a:t>
            </a:r>
            <a:endParaRPr lang="es-CO" sz="6600" dirty="0"/>
          </a:p>
        </p:txBody>
      </p:sp>
      <p:sp>
        <p:nvSpPr>
          <p:cNvPr id="10" name="Rectángulo: esquinas redondeadas 9">
            <a:extLst>
              <a:ext uri="{FF2B5EF4-FFF2-40B4-BE49-F238E27FC236}">
                <a16:creationId xmlns:a16="http://schemas.microsoft.com/office/drawing/2014/main" id="{E68A314E-74F0-67C7-6CC1-5EF0858445ED}"/>
              </a:ext>
            </a:extLst>
          </p:cNvPr>
          <p:cNvSpPr/>
          <p:nvPr/>
        </p:nvSpPr>
        <p:spPr>
          <a:xfrm>
            <a:off x="8548914" y="4708644"/>
            <a:ext cx="3219016" cy="1668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P4</a:t>
            </a:r>
            <a:endParaRPr lang="es-CO" sz="6600" dirty="0"/>
          </a:p>
        </p:txBody>
      </p:sp>
      <p:pic>
        <p:nvPicPr>
          <p:cNvPr id="12" name="Gráfico 11" descr="Señal de negación con relleno sólido">
            <a:extLst>
              <a:ext uri="{FF2B5EF4-FFF2-40B4-BE49-F238E27FC236}">
                <a16:creationId xmlns:a16="http://schemas.microsoft.com/office/drawing/2014/main" id="{949FD1C3-6801-56D0-3422-CCCF507538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4688" y="4194462"/>
            <a:ext cx="2783588" cy="2783588"/>
          </a:xfrm>
          <a:prstGeom prst="rect">
            <a:avLst/>
          </a:prstGeom>
        </p:spPr>
      </p:pic>
      <p:sp>
        <p:nvSpPr>
          <p:cNvPr id="19" name="CuadroTexto 18">
            <a:extLst>
              <a:ext uri="{FF2B5EF4-FFF2-40B4-BE49-F238E27FC236}">
                <a16:creationId xmlns:a16="http://schemas.microsoft.com/office/drawing/2014/main" id="{FF48E1EF-094C-5B9A-62C9-26DA4118521F}"/>
              </a:ext>
            </a:extLst>
          </p:cNvPr>
          <p:cNvSpPr txBox="1"/>
          <p:nvPr/>
        </p:nvSpPr>
        <p:spPr>
          <a:xfrm>
            <a:off x="462545" y="5542714"/>
            <a:ext cx="3219016" cy="1077218"/>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pPr algn="ctr"/>
            <a:r>
              <a:rPr lang="es-MX" dirty="0"/>
              <a:t>FRAGMENTACIÓN </a:t>
            </a:r>
          </a:p>
          <a:p>
            <a:pPr algn="ctr"/>
            <a:r>
              <a:rPr lang="es-MX" dirty="0"/>
              <a:t>EXTERNA</a:t>
            </a:r>
            <a:endParaRPr lang="es-CO" dirty="0"/>
          </a:p>
        </p:txBody>
      </p:sp>
      <p:sp>
        <p:nvSpPr>
          <p:cNvPr id="29" name="CuadroTexto 28">
            <a:extLst>
              <a:ext uri="{FF2B5EF4-FFF2-40B4-BE49-F238E27FC236}">
                <a16:creationId xmlns:a16="http://schemas.microsoft.com/office/drawing/2014/main" id="{58702FFE-4D93-3DDC-7716-00123EF54994}"/>
              </a:ext>
            </a:extLst>
          </p:cNvPr>
          <p:cNvSpPr txBox="1"/>
          <p:nvPr/>
        </p:nvSpPr>
        <p:spPr>
          <a:xfrm>
            <a:off x="4259935" y="5289615"/>
            <a:ext cx="4064016" cy="1200329"/>
          </a:xfrm>
          <a:prstGeom prst="rect">
            <a:avLst/>
          </a:prstGeom>
          <a:solidFill>
            <a:schemeClr val="accent1">
              <a:lumMod val="60000"/>
              <a:lumOff val="40000"/>
            </a:schemeClr>
          </a:solidFill>
        </p:spPr>
        <p:txBody>
          <a:bodyPr wrap="square" rtlCol="0">
            <a:spAutoFit/>
          </a:bodyPr>
          <a:lstStyle/>
          <a:p>
            <a:pPr marL="285750" indent="-285750">
              <a:buFont typeface="Arial" panose="020B0604020202020204" pitchFamily="34" charset="0"/>
              <a:buChar char="•"/>
            </a:pPr>
            <a:r>
              <a:rPr lang="es-ES" dirty="0"/>
              <a:t>Se da cuando el espacio no usado de memoria esta entre dos particiones o al final (esto lo convierte en un desperdicio de memoria).</a:t>
            </a:r>
          </a:p>
        </p:txBody>
      </p:sp>
      <p:sp>
        <p:nvSpPr>
          <p:cNvPr id="30" name="Flecha: a la derecha 29">
            <a:extLst>
              <a:ext uri="{FF2B5EF4-FFF2-40B4-BE49-F238E27FC236}">
                <a16:creationId xmlns:a16="http://schemas.microsoft.com/office/drawing/2014/main" id="{28C3461A-0FFF-7FCB-BB27-F42A35CC3B3D}"/>
              </a:ext>
            </a:extLst>
          </p:cNvPr>
          <p:cNvSpPr/>
          <p:nvPr/>
        </p:nvSpPr>
        <p:spPr>
          <a:xfrm>
            <a:off x="3727447" y="5779257"/>
            <a:ext cx="483880" cy="597528"/>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a:extLst>
              <a:ext uri="{FF2B5EF4-FFF2-40B4-BE49-F238E27FC236}">
                <a16:creationId xmlns:a16="http://schemas.microsoft.com/office/drawing/2014/main" id="{A8EBFA06-95F0-E59E-BD39-51665B0C753A}"/>
              </a:ext>
            </a:extLst>
          </p:cNvPr>
          <p:cNvSpPr/>
          <p:nvPr/>
        </p:nvSpPr>
        <p:spPr>
          <a:xfrm>
            <a:off x="8824688" y="2381871"/>
            <a:ext cx="2714169" cy="172550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1" name="Conector recto de flecha 20">
            <a:extLst>
              <a:ext uri="{FF2B5EF4-FFF2-40B4-BE49-F238E27FC236}">
                <a16:creationId xmlns:a16="http://schemas.microsoft.com/office/drawing/2014/main" id="{C1A48A87-3A26-6F71-DA4D-5B0C208177A5}"/>
              </a:ext>
            </a:extLst>
          </p:cNvPr>
          <p:cNvCxnSpPr>
            <a:stCxn id="19" idx="0"/>
            <a:endCxn id="11" idx="2"/>
          </p:cNvCxnSpPr>
          <p:nvPr/>
        </p:nvCxnSpPr>
        <p:spPr>
          <a:xfrm flipV="1">
            <a:off x="2072053" y="4107379"/>
            <a:ext cx="8109720" cy="14353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84CFADF4-EC80-703F-92F3-9D31912E0F8A}"/>
              </a:ext>
            </a:extLst>
          </p:cNvPr>
          <p:cNvSpPr txBox="1"/>
          <p:nvPr/>
        </p:nvSpPr>
        <p:spPr>
          <a:xfrm>
            <a:off x="1347064" y="2013607"/>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23" name="CuadroTexto 22">
            <a:extLst>
              <a:ext uri="{FF2B5EF4-FFF2-40B4-BE49-F238E27FC236}">
                <a16:creationId xmlns:a16="http://schemas.microsoft.com/office/drawing/2014/main" id="{A23D9B10-6F2C-C9D0-730C-E2E296308694}"/>
              </a:ext>
            </a:extLst>
          </p:cNvPr>
          <p:cNvSpPr txBox="1"/>
          <p:nvPr/>
        </p:nvSpPr>
        <p:spPr>
          <a:xfrm>
            <a:off x="4077609" y="202562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25" name="CuadroTexto 24">
            <a:extLst>
              <a:ext uri="{FF2B5EF4-FFF2-40B4-BE49-F238E27FC236}">
                <a16:creationId xmlns:a16="http://schemas.microsoft.com/office/drawing/2014/main" id="{194F8BE5-01DF-EAC5-6FDD-58AD78A54B58}"/>
              </a:ext>
            </a:extLst>
          </p:cNvPr>
          <p:cNvSpPr txBox="1"/>
          <p:nvPr/>
        </p:nvSpPr>
        <p:spPr>
          <a:xfrm>
            <a:off x="6808154" y="2018078"/>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
        <p:nvSpPr>
          <p:cNvPr id="27" name="CuadroTexto 26">
            <a:extLst>
              <a:ext uri="{FF2B5EF4-FFF2-40B4-BE49-F238E27FC236}">
                <a16:creationId xmlns:a16="http://schemas.microsoft.com/office/drawing/2014/main" id="{FF90E8A9-C4A0-F3EA-0494-A9722EE1D8E5}"/>
              </a:ext>
            </a:extLst>
          </p:cNvPr>
          <p:cNvSpPr txBox="1"/>
          <p:nvPr/>
        </p:nvSpPr>
        <p:spPr>
          <a:xfrm>
            <a:off x="9697828" y="2033206"/>
            <a:ext cx="985552" cy="400110"/>
          </a:xfrm>
          <a:prstGeom prst="rect">
            <a:avLst/>
          </a:prstGeom>
          <a:noFill/>
        </p:spPr>
        <p:txBody>
          <a:bodyPr wrap="square" rtlCol="0">
            <a:spAutoFit/>
          </a:bodyPr>
          <a:lstStyle/>
          <a:p>
            <a:r>
              <a:rPr lang="es-MX" sz="2000" b="1" dirty="0">
                <a:solidFill>
                  <a:srgbClr val="C00000"/>
                </a:solidFill>
              </a:rPr>
              <a:t>Cluster</a:t>
            </a:r>
            <a:endParaRPr lang="es-CO" sz="2000" b="1" dirty="0">
              <a:solidFill>
                <a:srgbClr val="C00000"/>
              </a:solidFill>
            </a:endParaRPr>
          </a:p>
        </p:txBody>
      </p:sp>
    </p:spTree>
    <p:extLst>
      <p:ext uri="{BB962C8B-B14F-4D97-AF65-F5344CB8AC3E}">
        <p14:creationId xmlns:p14="http://schemas.microsoft.com/office/powerpoint/2010/main" val="660788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584775"/>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pPr algn="just"/>
            <a:r>
              <a:rPr lang="es-ES" dirty="0"/>
              <a:t>REUBICACION DE MEMORIA</a:t>
            </a:r>
            <a:endParaRPr lang="es-CO" dirty="0"/>
          </a:p>
        </p:txBody>
      </p:sp>
      <p:sp>
        <p:nvSpPr>
          <p:cNvPr id="6" name="CuadroTexto 5">
            <a:extLst>
              <a:ext uri="{FF2B5EF4-FFF2-40B4-BE49-F238E27FC236}">
                <a16:creationId xmlns:a16="http://schemas.microsoft.com/office/drawing/2014/main" id="{EEBA1964-0DB7-7746-6674-ACAC7A1E9109}"/>
              </a:ext>
            </a:extLst>
          </p:cNvPr>
          <p:cNvSpPr txBox="1"/>
          <p:nvPr/>
        </p:nvSpPr>
        <p:spPr>
          <a:xfrm>
            <a:off x="230378" y="1332011"/>
            <a:ext cx="11308479" cy="2831544"/>
          </a:xfrm>
          <a:prstGeom prst="rect">
            <a:avLst/>
          </a:prstGeom>
          <a:noFill/>
        </p:spPr>
        <p:txBody>
          <a:bodyPr wrap="square" rtlCol="0">
            <a:spAutoFit/>
          </a:bodyPr>
          <a:lstStyle/>
          <a:p>
            <a:pPr algn="just"/>
            <a:r>
              <a:rPr lang="es-ES" sz="3200" dirty="0"/>
              <a:t>El gestor de memoria nunca ubica los procesos a partir de la primera posición de carga en la RAM , pues  es necesario ubicar primero la parte básica de carga del sistema operativo y según esquema de representación a los procesos que se hallan anticipado a la carga en la parte donde la memoria los puede ubicar. </a:t>
            </a:r>
            <a:endParaRPr lang="es-CO" sz="3200" dirty="0"/>
          </a:p>
          <a:p>
            <a:endParaRPr lang="es-CO" dirty="0"/>
          </a:p>
        </p:txBody>
      </p:sp>
      <p:sp>
        <p:nvSpPr>
          <p:cNvPr id="4" name="Rectángulo 3">
            <a:extLst>
              <a:ext uri="{FF2B5EF4-FFF2-40B4-BE49-F238E27FC236}">
                <a16:creationId xmlns:a16="http://schemas.microsoft.com/office/drawing/2014/main" id="{631D4F7F-F674-21B3-E603-9A7F7BD7308D}"/>
              </a:ext>
            </a:extLst>
          </p:cNvPr>
          <p:cNvSpPr/>
          <p:nvPr/>
        </p:nvSpPr>
        <p:spPr>
          <a:xfrm>
            <a:off x="846655" y="3958839"/>
            <a:ext cx="1732772" cy="2831544"/>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2A8F859F-5DCB-4084-937C-31E9E223A187}"/>
              </a:ext>
            </a:extLst>
          </p:cNvPr>
          <p:cNvSpPr/>
          <p:nvPr/>
        </p:nvSpPr>
        <p:spPr>
          <a:xfrm>
            <a:off x="846655" y="3958839"/>
            <a:ext cx="1732772" cy="503979"/>
          </a:xfrm>
          <a:prstGeom prst="rect">
            <a:avLst/>
          </a:prstGeom>
          <a:solidFill>
            <a:srgbClr val="00206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SO</a:t>
            </a:r>
            <a:endParaRPr lang="es-CO" dirty="0"/>
          </a:p>
        </p:txBody>
      </p:sp>
      <p:sp>
        <p:nvSpPr>
          <p:cNvPr id="9" name="Rectángulo 8">
            <a:extLst>
              <a:ext uri="{FF2B5EF4-FFF2-40B4-BE49-F238E27FC236}">
                <a16:creationId xmlns:a16="http://schemas.microsoft.com/office/drawing/2014/main" id="{B6959845-A8D3-C744-A69C-AB6959C1A95F}"/>
              </a:ext>
            </a:extLst>
          </p:cNvPr>
          <p:cNvSpPr/>
          <p:nvPr/>
        </p:nvSpPr>
        <p:spPr>
          <a:xfrm>
            <a:off x="3448828" y="4032512"/>
            <a:ext cx="1732772" cy="860612"/>
          </a:xfrm>
          <a:prstGeom prst="rect">
            <a:avLst/>
          </a:prstGeom>
          <a:solidFill>
            <a:srgbClr val="317ABD"/>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P1</a:t>
            </a:r>
            <a:endParaRPr lang="es-CO" sz="6600" dirty="0"/>
          </a:p>
        </p:txBody>
      </p:sp>
      <p:cxnSp>
        <p:nvCxnSpPr>
          <p:cNvPr id="12" name="Conector recto 11">
            <a:extLst>
              <a:ext uri="{FF2B5EF4-FFF2-40B4-BE49-F238E27FC236}">
                <a16:creationId xmlns:a16="http://schemas.microsoft.com/office/drawing/2014/main" id="{C2AE2AB2-ACE0-58F9-9209-A17C641DA73E}"/>
              </a:ext>
            </a:extLst>
          </p:cNvPr>
          <p:cNvCxnSpPr>
            <a:cxnSpLocks/>
          </p:cNvCxnSpPr>
          <p:nvPr/>
        </p:nvCxnSpPr>
        <p:spPr>
          <a:xfrm>
            <a:off x="846655" y="5105671"/>
            <a:ext cx="17327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258DDC0D-67CA-3B58-A0F3-C5E26CF4B32A}"/>
              </a:ext>
            </a:extLst>
          </p:cNvPr>
          <p:cNvCxnSpPr>
            <a:cxnSpLocks/>
          </p:cNvCxnSpPr>
          <p:nvPr/>
        </p:nvCxnSpPr>
        <p:spPr>
          <a:xfrm>
            <a:off x="810797" y="5930421"/>
            <a:ext cx="17327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921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2192000" cy="923330"/>
          </a:xfrm>
          <a:prstGeom prst="rect">
            <a:avLst/>
          </a:prstGeom>
          <a:noFill/>
        </p:spPr>
        <p:txBody>
          <a:bodyPr wrap="square" rtlCol="0">
            <a:spAutoFit/>
          </a:bodyPr>
          <a:lstStyle/>
          <a:p>
            <a:r>
              <a:rPr lang="es-MX" sz="5400" b="1" dirty="0">
                <a:solidFill>
                  <a:srgbClr val="FF0000"/>
                </a:solidFill>
              </a:rPr>
              <a:t>P</a:t>
            </a:r>
            <a:r>
              <a:rPr lang="es-CO" sz="5400" b="1" dirty="0">
                <a:solidFill>
                  <a:srgbClr val="FF0000"/>
                </a:solidFill>
              </a:rPr>
              <a:t>RINCIPIOS DE GESTION DE MEMORIA</a:t>
            </a:r>
          </a:p>
        </p:txBody>
      </p:sp>
      <p:sp>
        <p:nvSpPr>
          <p:cNvPr id="3" name="CuadroTexto 2"/>
          <p:cNvSpPr txBox="1"/>
          <p:nvPr/>
        </p:nvSpPr>
        <p:spPr>
          <a:xfrm>
            <a:off x="230378" y="747236"/>
            <a:ext cx="11537552" cy="2554545"/>
          </a:xfrm>
          <a:prstGeom prst="rect">
            <a:avLst/>
          </a:prstGeom>
          <a:noFill/>
        </p:spPr>
        <p:txBody>
          <a:bodyPr wrap="square" rtlCol="0">
            <a:spAutoFit/>
          </a:bodyPr>
          <a:lstStyle>
            <a:defPPr>
              <a:defRPr lang="es-CO"/>
            </a:defPPr>
            <a:lvl1pPr>
              <a:defRPr sz="3200"/>
            </a:lvl1pPr>
          </a:lstStyle>
          <a:p>
            <a:pPr algn="just"/>
            <a:r>
              <a:rPr lang="es-ES" dirty="0"/>
              <a:t>Se realiza para llevar el control de las partes ocupadas y que se liberan en la memoria RAM con el propósito de optimizar su rendimiento.  También se tiene en cuenta que los procesos intercambian partes al realizar el procesamiento entre la RAM y el disco duro y se aplican técnicas de memoria virtual</a:t>
            </a:r>
            <a:endParaRPr lang="es-CO" dirty="0"/>
          </a:p>
        </p:txBody>
      </p:sp>
      <p:pic>
        <p:nvPicPr>
          <p:cNvPr id="12" name="Imagen 11">
            <a:extLst>
              <a:ext uri="{FF2B5EF4-FFF2-40B4-BE49-F238E27FC236}">
                <a16:creationId xmlns:a16="http://schemas.microsoft.com/office/drawing/2014/main" id="{5F263443-41B1-9043-038A-69126C24C007}"/>
              </a:ext>
            </a:extLst>
          </p:cNvPr>
          <p:cNvPicPr>
            <a:picLocks noChangeAspect="1"/>
          </p:cNvPicPr>
          <p:nvPr/>
        </p:nvPicPr>
        <p:blipFill>
          <a:blip r:embed="rId2"/>
          <a:stretch>
            <a:fillRect/>
          </a:stretch>
        </p:blipFill>
        <p:spPr>
          <a:xfrm>
            <a:off x="3699887" y="3429000"/>
            <a:ext cx="4598534" cy="3250369"/>
          </a:xfrm>
          <a:prstGeom prst="rect">
            <a:avLst/>
          </a:prstGeom>
        </p:spPr>
      </p:pic>
    </p:spTree>
    <p:extLst>
      <p:ext uri="{BB962C8B-B14F-4D97-AF65-F5344CB8AC3E}">
        <p14:creationId xmlns:p14="http://schemas.microsoft.com/office/powerpoint/2010/main" val="2016648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584775"/>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pPr algn="just"/>
            <a:r>
              <a:rPr lang="es-ES" dirty="0"/>
              <a:t>REUBICACION DE MEMORIA</a:t>
            </a:r>
            <a:endParaRPr lang="es-CO" dirty="0"/>
          </a:p>
        </p:txBody>
      </p:sp>
      <p:sp>
        <p:nvSpPr>
          <p:cNvPr id="6" name="CuadroTexto 5">
            <a:extLst>
              <a:ext uri="{FF2B5EF4-FFF2-40B4-BE49-F238E27FC236}">
                <a16:creationId xmlns:a16="http://schemas.microsoft.com/office/drawing/2014/main" id="{EEBA1964-0DB7-7746-6674-ACAC7A1E9109}"/>
              </a:ext>
            </a:extLst>
          </p:cNvPr>
          <p:cNvSpPr txBox="1"/>
          <p:nvPr/>
        </p:nvSpPr>
        <p:spPr>
          <a:xfrm>
            <a:off x="230378" y="1269585"/>
            <a:ext cx="11308479" cy="2831544"/>
          </a:xfrm>
          <a:prstGeom prst="rect">
            <a:avLst/>
          </a:prstGeom>
          <a:noFill/>
        </p:spPr>
        <p:txBody>
          <a:bodyPr wrap="square" rtlCol="0">
            <a:spAutoFit/>
          </a:bodyPr>
          <a:lstStyle/>
          <a:p>
            <a:pPr algn="just"/>
            <a:r>
              <a:rPr lang="es-ES" sz="3200" dirty="0"/>
              <a:t>El gestor de memoria nunca ubica los procesos a partir de la primera posición de carga en la RAM , pues  es necesario ubicar primero la parte básica de carga del sistema operativo y según esquema de representación a los procesos que se hallan anticipado a la carga en la parte donde la memoria los puede ubicar. </a:t>
            </a:r>
            <a:endParaRPr lang="es-CO" sz="3200" dirty="0"/>
          </a:p>
          <a:p>
            <a:endParaRPr lang="es-CO" dirty="0"/>
          </a:p>
        </p:txBody>
      </p:sp>
      <p:sp>
        <p:nvSpPr>
          <p:cNvPr id="4" name="Rectángulo 3">
            <a:extLst>
              <a:ext uri="{FF2B5EF4-FFF2-40B4-BE49-F238E27FC236}">
                <a16:creationId xmlns:a16="http://schemas.microsoft.com/office/drawing/2014/main" id="{631D4F7F-F674-21B3-E603-9A7F7BD7308D}"/>
              </a:ext>
            </a:extLst>
          </p:cNvPr>
          <p:cNvSpPr/>
          <p:nvPr/>
        </p:nvSpPr>
        <p:spPr>
          <a:xfrm>
            <a:off x="846655" y="3958839"/>
            <a:ext cx="1732772" cy="2831544"/>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2A8F859F-5DCB-4084-937C-31E9E223A187}"/>
              </a:ext>
            </a:extLst>
          </p:cNvPr>
          <p:cNvSpPr/>
          <p:nvPr/>
        </p:nvSpPr>
        <p:spPr>
          <a:xfrm>
            <a:off x="846655" y="3958839"/>
            <a:ext cx="1732772" cy="503979"/>
          </a:xfrm>
          <a:prstGeom prst="rect">
            <a:avLst/>
          </a:prstGeom>
          <a:solidFill>
            <a:srgbClr val="00206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SO</a:t>
            </a:r>
            <a:endParaRPr lang="es-CO" dirty="0"/>
          </a:p>
        </p:txBody>
      </p:sp>
      <p:sp>
        <p:nvSpPr>
          <p:cNvPr id="9" name="Rectángulo 8">
            <a:extLst>
              <a:ext uri="{FF2B5EF4-FFF2-40B4-BE49-F238E27FC236}">
                <a16:creationId xmlns:a16="http://schemas.microsoft.com/office/drawing/2014/main" id="{B6959845-A8D3-C744-A69C-AB6959C1A95F}"/>
              </a:ext>
            </a:extLst>
          </p:cNvPr>
          <p:cNvSpPr/>
          <p:nvPr/>
        </p:nvSpPr>
        <p:spPr>
          <a:xfrm>
            <a:off x="842172" y="5099583"/>
            <a:ext cx="1732772" cy="860612"/>
          </a:xfrm>
          <a:prstGeom prst="rect">
            <a:avLst/>
          </a:prstGeom>
          <a:solidFill>
            <a:srgbClr val="317ABD"/>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P1</a:t>
            </a:r>
            <a:endParaRPr lang="es-CO" sz="6600" dirty="0"/>
          </a:p>
        </p:txBody>
      </p:sp>
      <p:cxnSp>
        <p:nvCxnSpPr>
          <p:cNvPr id="12" name="Conector recto 11">
            <a:extLst>
              <a:ext uri="{FF2B5EF4-FFF2-40B4-BE49-F238E27FC236}">
                <a16:creationId xmlns:a16="http://schemas.microsoft.com/office/drawing/2014/main" id="{C2AE2AB2-ACE0-58F9-9209-A17C641DA73E}"/>
              </a:ext>
            </a:extLst>
          </p:cNvPr>
          <p:cNvCxnSpPr>
            <a:cxnSpLocks/>
          </p:cNvCxnSpPr>
          <p:nvPr/>
        </p:nvCxnSpPr>
        <p:spPr>
          <a:xfrm>
            <a:off x="846655" y="5105671"/>
            <a:ext cx="17327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258DDC0D-67CA-3B58-A0F3-C5E26CF4B32A}"/>
              </a:ext>
            </a:extLst>
          </p:cNvPr>
          <p:cNvCxnSpPr>
            <a:cxnSpLocks/>
          </p:cNvCxnSpPr>
          <p:nvPr/>
        </p:nvCxnSpPr>
        <p:spPr>
          <a:xfrm>
            <a:off x="810797" y="5957315"/>
            <a:ext cx="173277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7B0F191A-83C2-9D72-DF9A-148A0BB5D30F}"/>
              </a:ext>
            </a:extLst>
          </p:cNvPr>
          <p:cNvPicPr>
            <a:picLocks noChangeAspect="1"/>
          </p:cNvPicPr>
          <p:nvPr/>
        </p:nvPicPr>
        <p:blipFill>
          <a:blip r:embed="rId2"/>
          <a:stretch>
            <a:fillRect/>
          </a:stretch>
        </p:blipFill>
        <p:spPr>
          <a:xfrm>
            <a:off x="4452576" y="3861439"/>
            <a:ext cx="3830811" cy="2873108"/>
          </a:xfrm>
          <a:prstGeom prst="rect">
            <a:avLst/>
          </a:prstGeom>
          <a:effectLst/>
        </p:spPr>
      </p:pic>
    </p:spTree>
    <p:extLst>
      <p:ext uri="{BB962C8B-B14F-4D97-AF65-F5344CB8AC3E}">
        <p14:creationId xmlns:p14="http://schemas.microsoft.com/office/powerpoint/2010/main" val="3568935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584775"/>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pPr algn="just"/>
            <a:r>
              <a:rPr lang="es-ES" dirty="0"/>
              <a:t>PROTECCIÓN</a:t>
            </a:r>
            <a:endParaRPr lang="es-CO" dirty="0"/>
          </a:p>
        </p:txBody>
      </p:sp>
      <p:sp>
        <p:nvSpPr>
          <p:cNvPr id="6" name="CuadroTexto 5">
            <a:extLst>
              <a:ext uri="{FF2B5EF4-FFF2-40B4-BE49-F238E27FC236}">
                <a16:creationId xmlns:a16="http://schemas.microsoft.com/office/drawing/2014/main" id="{EEBA1964-0DB7-7746-6674-ACAC7A1E9109}"/>
              </a:ext>
            </a:extLst>
          </p:cNvPr>
          <p:cNvSpPr txBox="1"/>
          <p:nvPr/>
        </p:nvSpPr>
        <p:spPr>
          <a:xfrm>
            <a:off x="230377" y="1332011"/>
            <a:ext cx="11731245" cy="4062651"/>
          </a:xfrm>
          <a:prstGeom prst="rect">
            <a:avLst/>
          </a:prstGeom>
          <a:noFill/>
        </p:spPr>
        <p:txBody>
          <a:bodyPr wrap="square" rtlCol="0">
            <a:spAutoFit/>
          </a:bodyPr>
          <a:lstStyle/>
          <a:p>
            <a:pPr marL="0" indent="0" algn="just">
              <a:buNone/>
            </a:pPr>
            <a:r>
              <a:rPr lang="es-ES" sz="3000" dirty="0"/>
              <a:t>Consiste en determinar si una instrucción sobre la memoria RAM esta dentro de los limites permitidos para el proceso que la realiza.  De esta manera una instrucción que esta por debajo no pertenece al proceso, y una instrucción que esta por encima tampoco. (el sistema operativo por el gestor de memoria debe garantizar que una instrucción determinada esta dentro de los limites del proceso en la memoria RAM usando un registro base para el proceso(donde comienza) y un registro limite que es donde termina el proceso en la memoria).</a:t>
            </a:r>
            <a:endParaRPr lang="es-CO" sz="3000" dirty="0"/>
          </a:p>
          <a:p>
            <a:endParaRPr lang="es-CO" dirty="0"/>
          </a:p>
        </p:txBody>
      </p:sp>
      <p:pic>
        <p:nvPicPr>
          <p:cNvPr id="8" name="Imagen 7">
            <a:extLst>
              <a:ext uri="{FF2B5EF4-FFF2-40B4-BE49-F238E27FC236}">
                <a16:creationId xmlns:a16="http://schemas.microsoft.com/office/drawing/2014/main" id="{0E52EE3E-33E5-4BB1-CB30-ED40519A9411}"/>
              </a:ext>
            </a:extLst>
          </p:cNvPr>
          <p:cNvPicPr>
            <a:picLocks noChangeAspect="1"/>
          </p:cNvPicPr>
          <p:nvPr/>
        </p:nvPicPr>
        <p:blipFill>
          <a:blip r:embed="rId3"/>
          <a:stretch>
            <a:fillRect/>
          </a:stretch>
        </p:blipFill>
        <p:spPr>
          <a:xfrm>
            <a:off x="7149315" y="4618263"/>
            <a:ext cx="2867025" cy="2190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6482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1077218"/>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pPr algn="just"/>
            <a:r>
              <a:rPr lang="es-ES" sz="3200" dirty="0"/>
              <a:t>3. Esquema de representación de memoria con particiones variables y con intercambio</a:t>
            </a:r>
            <a:endParaRPr lang="es-CO" dirty="0"/>
          </a:p>
        </p:txBody>
      </p:sp>
      <p:sp>
        <p:nvSpPr>
          <p:cNvPr id="6" name="CuadroTexto 5">
            <a:extLst>
              <a:ext uri="{FF2B5EF4-FFF2-40B4-BE49-F238E27FC236}">
                <a16:creationId xmlns:a16="http://schemas.microsoft.com/office/drawing/2014/main" id="{EEBA1964-0DB7-7746-6674-ACAC7A1E9109}"/>
              </a:ext>
            </a:extLst>
          </p:cNvPr>
          <p:cNvSpPr txBox="1"/>
          <p:nvPr/>
        </p:nvSpPr>
        <p:spPr>
          <a:xfrm>
            <a:off x="230378" y="1841242"/>
            <a:ext cx="4015051" cy="5016758"/>
          </a:xfrm>
          <a:prstGeom prst="rect">
            <a:avLst/>
          </a:prstGeom>
          <a:solidFill>
            <a:schemeClr val="accent1">
              <a:lumMod val="40000"/>
              <a:lumOff val="60000"/>
            </a:schemeClr>
          </a:solidFill>
        </p:spPr>
        <p:txBody>
          <a:bodyPr wrap="square" rtlCol="0">
            <a:spAutoFit/>
          </a:bodyPr>
          <a:lstStyle/>
          <a:p>
            <a:pPr algn="just"/>
            <a:r>
              <a:rPr lang="es-ES" sz="3200" dirty="0"/>
              <a:t>Se define teniendo en cuenta que los procesos que se ubican en la RAM  lo hacen teniendo en cuenta el espacio disponible y su tamaño.  Los procesos se ubican de acuerdo al tamaño.</a:t>
            </a:r>
            <a:endParaRPr lang="es-CO" dirty="0"/>
          </a:p>
        </p:txBody>
      </p:sp>
      <p:pic>
        <p:nvPicPr>
          <p:cNvPr id="1026" name="Picture 2" descr="Particiones variables | SISTEMAS OPERATIVOS">
            <a:extLst>
              <a:ext uri="{FF2B5EF4-FFF2-40B4-BE49-F238E27FC236}">
                <a16:creationId xmlns:a16="http://schemas.microsoft.com/office/drawing/2014/main" id="{CC9EAC55-603A-780B-E19F-7395B8424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679" y="2393383"/>
            <a:ext cx="7632363" cy="371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39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1077218"/>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pPr algn="just"/>
            <a:r>
              <a:rPr lang="es-ES" sz="3200" dirty="0"/>
              <a:t>3. Esquema de representación de memoria con particiones variables y con intercambio</a:t>
            </a:r>
            <a:endParaRPr lang="es-CO" dirty="0"/>
          </a:p>
        </p:txBody>
      </p:sp>
      <p:sp>
        <p:nvSpPr>
          <p:cNvPr id="4" name="CuadroTexto 3">
            <a:extLst>
              <a:ext uri="{FF2B5EF4-FFF2-40B4-BE49-F238E27FC236}">
                <a16:creationId xmlns:a16="http://schemas.microsoft.com/office/drawing/2014/main" id="{1C56E9EF-CC7D-E263-A590-1932AD292392}"/>
              </a:ext>
            </a:extLst>
          </p:cNvPr>
          <p:cNvSpPr txBox="1"/>
          <p:nvPr/>
        </p:nvSpPr>
        <p:spPr>
          <a:xfrm>
            <a:off x="230378" y="2151727"/>
            <a:ext cx="6888879" cy="584775"/>
          </a:xfrm>
          <a:prstGeom prst="rect">
            <a:avLst/>
          </a:prstGeom>
          <a:noFill/>
        </p:spPr>
        <p:txBody>
          <a:bodyPr wrap="square" rtlCol="0">
            <a:spAutoFit/>
          </a:bodyPr>
          <a:lstStyle/>
          <a:p>
            <a:r>
              <a:rPr lang="es-ES" sz="3200" b="1" dirty="0"/>
              <a:t>Compactación de memoria</a:t>
            </a:r>
            <a:endParaRPr lang="es-CO" sz="3200" b="1" dirty="0"/>
          </a:p>
        </p:txBody>
      </p:sp>
      <p:sp>
        <p:nvSpPr>
          <p:cNvPr id="5" name="CuadroTexto 4">
            <a:extLst>
              <a:ext uri="{FF2B5EF4-FFF2-40B4-BE49-F238E27FC236}">
                <a16:creationId xmlns:a16="http://schemas.microsoft.com/office/drawing/2014/main" id="{73C5D5D1-9E01-4567-CC72-596B36F67E01}"/>
              </a:ext>
            </a:extLst>
          </p:cNvPr>
          <p:cNvSpPr txBox="1"/>
          <p:nvPr/>
        </p:nvSpPr>
        <p:spPr>
          <a:xfrm>
            <a:off x="230378" y="3083983"/>
            <a:ext cx="11656822" cy="3046988"/>
          </a:xfrm>
          <a:prstGeom prst="rect">
            <a:avLst/>
          </a:prstGeom>
          <a:solidFill>
            <a:schemeClr val="accent1">
              <a:lumMod val="60000"/>
              <a:lumOff val="40000"/>
            </a:schemeClr>
          </a:solidFill>
        </p:spPr>
        <p:txBody>
          <a:bodyPr wrap="square" rtlCol="0">
            <a:spAutoFit/>
          </a:bodyPr>
          <a:lstStyle/>
          <a:p>
            <a:pPr algn="just"/>
            <a:r>
              <a:rPr lang="es-ES" sz="3200" dirty="0"/>
              <a:t>Cuando en los esquemas de particiones variables con intercambio quedan muchos fragmentos externos entre los procesos, se dice que este esquema  desperdicia mucha memoria y debe realizar un proceso de compactación (desfragmentación de Memoria).  Este consiste en enviar los procesos al principio de la memoria o dejar un solo hueco al principio para  ubicar los procesos al final.</a:t>
            </a:r>
            <a:endParaRPr lang="es-CO" sz="3200" dirty="0"/>
          </a:p>
        </p:txBody>
      </p:sp>
    </p:spTree>
    <p:extLst>
      <p:ext uri="{BB962C8B-B14F-4D97-AF65-F5344CB8AC3E}">
        <p14:creationId xmlns:p14="http://schemas.microsoft.com/office/powerpoint/2010/main" val="929049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1077218"/>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pPr algn="just"/>
            <a:r>
              <a:rPr lang="es-ES" sz="3200" dirty="0"/>
              <a:t>3. Esquema de representación de memoria con particiones variables y con intercambio</a:t>
            </a:r>
            <a:endParaRPr lang="es-CO" dirty="0"/>
          </a:p>
        </p:txBody>
      </p:sp>
      <p:sp>
        <p:nvSpPr>
          <p:cNvPr id="4" name="CuadroTexto 3">
            <a:extLst>
              <a:ext uri="{FF2B5EF4-FFF2-40B4-BE49-F238E27FC236}">
                <a16:creationId xmlns:a16="http://schemas.microsoft.com/office/drawing/2014/main" id="{1C56E9EF-CC7D-E263-A590-1932AD292392}"/>
              </a:ext>
            </a:extLst>
          </p:cNvPr>
          <p:cNvSpPr txBox="1"/>
          <p:nvPr/>
        </p:nvSpPr>
        <p:spPr>
          <a:xfrm>
            <a:off x="230378" y="2151727"/>
            <a:ext cx="6888879" cy="584775"/>
          </a:xfrm>
          <a:prstGeom prst="rect">
            <a:avLst/>
          </a:prstGeom>
          <a:noFill/>
        </p:spPr>
        <p:txBody>
          <a:bodyPr wrap="square" rtlCol="0">
            <a:spAutoFit/>
          </a:bodyPr>
          <a:lstStyle/>
          <a:p>
            <a:r>
              <a:rPr lang="es-ES" sz="3200" b="1" dirty="0"/>
              <a:t>Compactación de memoria</a:t>
            </a:r>
            <a:endParaRPr lang="es-CO" sz="3200" b="1" dirty="0"/>
          </a:p>
        </p:txBody>
      </p:sp>
      <p:pic>
        <p:nvPicPr>
          <p:cNvPr id="7" name="Imagen 6">
            <a:extLst>
              <a:ext uri="{FF2B5EF4-FFF2-40B4-BE49-F238E27FC236}">
                <a16:creationId xmlns:a16="http://schemas.microsoft.com/office/drawing/2014/main" id="{7540FDAF-2536-FC88-3AEE-ABC09E2EA5B1}"/>
              </a:ext>
            </a:extLst>
          </p:cNvPr>
          <p:cNvPicPr>
            <a:picLocks noChangeAspect="1"/>
          </p:cNvPicPr>
          <p:nvPr/>
        </p:nvPicPr>
        <p:blipFill>
          <a:blip r:embed="rId3"/>
          <a:stretch>
            <a:fillRect/>
          </a:stretch>
        </p:blipFill>
        <p:spPr>
          <a:xfrm>
            <a:off x="5478236" y="2001610"/>
            <a:ext cx="6310330" cy="4644119"/>
          </a:xfrm>
          <a:prstGeom prst="rect">
            <a:avLst/>
          </a:prstGeom>
          <a:ln>
            <a:noFill/>
          </a:ln>
          <a:effectLst>
            <a:outerShdw blurRad="292100" dist="139700" dir="2700000" algn="tl" rotWithShape="0">
              <a:srgbClr val="333333">
                <a:alpha val="65000"/>
              </a:srgbClr>
            </a:outerShdw>
          </a:effectLst>
        </p:spPr>
      </p:pic>
      <p:pic>
        <p:nvPicPr>
          <p:cNvPr id="9" name="Imagen 8">
            <a:extLst>
              <a:ext uri="{FF2B5EF4-FFF2-40B4-BE49-F238E27FC236}">
                <a16:creationId xmlns:a16="http://schemas.microsoft.com/office/drawing/2014/main" id="{645EB3A4-5023-BDEA-2019-E6E65D20D6A8}"/>
              </a:ext>
            </a:extLst>
          </p:cNvPr>
          <p:cNvPicPr>
            <a:picLocks noChangeAspect="1"/>
          </p:cNvPicPr>
          <p:nvPr/>
        </p:nvPicPr>
        <p:blipFill>
          <a:blip r:embed="rId4"/>
          <a:stretch>
            <a:fillRect/>
          </a:stretch>
        </p:blipFill>
        <p:spPr>
          <a:xfrm>
            <a:off x="83509" y="3031114"/>
            <a:ext cx="5296753" cy="33696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6482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3509" y="-88594"/>
            <a:ext cx="12326205" cy="769441"/>
          </a:xfrm>
          <a:prstGeom prst="rect">
            <a:avLst/>
          </a:prstGeom>
          <a:noFill/>
        </p:spPr>
        <p:txBody>
          <a:bodyPr wrap="square" rtlCol="0">
            <a:spAutoFit/>
          </a:bodyPr>
          <a:lstStyle/>
          <a:p>
            <a:r>
              <a:rPr lang="es-ES" sz="4400" dirty="0">
                <a:solidFill>
                  <a:srgbClr val="FF0000"/>
                </a:solidFill>
              </a:rPr>
              <a:t>FORMAS DE LLEVAR EL REGISTRO DE MEMORIA RAM</a:t>
            </a:r>
            <a:endParaRPr lang="es-CO" sz="4400" b="1" dirty="0">
              <a:solidFill>
                <a:srgbClr val="FF0000"/>
              </a:solidFill>
            </a:endParaRPr>
          </a:p>
        </p:txBody>
      </p:sp>
      <p:sp>
        <p:nvSpPr>
          <p:cNvPr id="3" name="CuadroTexto 2"/>
          <p:cNvSpPr txBox="1"/>
          <p:nvPr/>
        </p:nvSpPr>
        <p:spPr>
          <a:xfrm>
            <a:off x="230378" y="747236"/>
            <a:ext cx="11308479" cy="3539430"/>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pPr algn="l"/>
            <a:r>
              <a:rPr lang="es-ES" sz="3200" dirty="0">
                <a:solidFill>
                  <a:srgbClr val="FFFFFF"/>
                </a:solidFill>
              </a:rPr>
              <a:t>Permite saber al gestor de memoria sobre que procesos están cargados y que espacios o huecos hay libres en la memoria(para determinar como se hace la asignación de los que se cargan. Hay tres formas básicas:</a:t>
            </a:r>
          </a:p>
          <a:p>
            <a:pPr marL="457200" indent="-457200" algn="l">
              <a:buAutoNum type="arabicPeriod"/>
            </a:pPr>
            <a:r>
              <a:rPr lang="es-ES" sz="3200" dirty="0">
                <a:solidFill>
                  <a:srgbClr val="FFFFFF"/>
                </a:solidFill>
              </a:rPr>
              <a:t>Mapas de bit (Ya no es actualmente muy usado)</a:t>
            </a:r>
          </a:p>
          <a:p>
            <a:pPr marL="457200" indent="-457200" algn="l">
              <a:buAutoNum type="arabicPeriod"/>
            </a:pPr>
            <a:r>
              <a:rPr lang="es-ES" sz="3200" dirty="0">
                <a:solidFill>
                  <a:srgbClr val="FFFFFF"/>
                </a:solidFill>
              </a:rPr>
              <a:t>Listas ligadas</a:t>
            </a:r>
          </a:p>
          <a:p>
            <a:pPr marL="457200" indent="-457200" algn="l">
              <a:buAutoNum type="arabicPeriod"/>
            </a:pPr>
            <a:r>
              <a:rPr lang="es-ES" sz="3200" dirty="0">
                <a:solidFill>
                  <a:srgbClr val="FFFFFF"/>
                </a:solidFill>
              </a:rPr>
              <a:t>Sistemas Asociados</a:t>
            </a:r>
            <a:endParaRPr lang="es-CO" sz="3200" dirty="0">
              <a:solidFill>
                <a:srgbClr val="FFFFFF"/>
              </a:solidFill>
            </a:endParaRPr>
          </a:p>
        </p:txBody>
      </p:sp>
      <p:pic>
        <p:nvPicPr>
          <p:cNvPr id="5" name="Imagen 4">
            <a:extLst>
              <a:ext uri="{FF2B5EF4-FFF2-40B4-BE49-F238E27FC236}">
                <a16:creationId xmlns:a16="http://schemas.microsoft.com/office/drawing/2014/main" id="{435314A4-5AD0-841D-2BD1-27DA70F70A46}"/>
              </a:ext>
            </a:extLst>
          </p:cNvPr>
          <p:cNvPicPr>
            <a:picLocks noChangeAspect="1"/>
          </p:cNvPicPr>
          <p:nvPr/>
        </p:nvPicPr>
        <p:blipFill>
          <a:blip r:embed="rId3"/>
          <a:stretch>
            <a:fillRect/>
          </a:stretch>
        </p:blipFill>
        <p:spPr>
          <a:xfrm>
            <a:off x="3833712" y="4286666"/>
            <a:ext cx="4101809" cy="2614903"/>
          </a:xfrm>
          <a:prstGeom prst="rect">
            <a:avLst/>
          </a:prstGeom>
        </p:spPr>
      </p:pic>
    </p:spTree>
    <p:extLst>
      <p:ext uri="{BB962C8B-B14F-4D97-AF65-F5344CB8AC3E}">
        <p14:creationId xmlns:p14="http://schemas.microsoft.com/office/powerpoint/2010/main" val="4056086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3509" y="-88594"/>
            <a:ext cx="12326205" cy="769441"/>
          </a:xfrm>
          <a:prstGeom prst="rect">
            <a:avLst/>
          </a:prstGeom>
          <a:noFill/>
        </p:spPr>
        <p:txBody>
          <a:bodyPr wrap="square" rtlCol="0">
            <a:spAutoFit/>
          </a:bodyPr>
          <a:lstStyle/>
          <a:p>
            <a:r>
              <a:rPr lang="es-ES" sz="4400" dirty="0">
                <a:solidFill>
                  <a:srgbClr val="FF0000"/>
                </a:solidFill>
              </a:rPr>
              <a:t>FORMAS DE LLEVAR EL REGISTRO DE MEMORIA RAM</a:t>
            </a:r>
            <a:endParaRPr lang="es-CO" sz="4400" b="1" dirty="0">
              <a:solidFill>
                <a:srgbClr val="FF0000"/>
              </a:solidFill>
            </a:endParaRPr>
          </a:p>
        </p:txBody>
      </p:sp>
      <p:sp>
        <p:nvSpPr>
          <p:cNvPr id="3" name="CuadroTexto 2"/>
          <p:cNvSpPr txBox="1"/>
          <p:nvPr/>
        </p:nvSpPr>
        <p:spPr>
          <a:xfrm>
            <a:off x="230378" y="747236"/>
            <a:ext cx="11308479" cy="3539430"/>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pPr algn="l"/>
            <a:r>
              <a:rPr lang="es-ES" sz="3200" dirty="0">
                <a:solidFill>
                  <a:srgbClr val="FFFFFF"/>
                </a:solidFill>
              </a:rPr>
              <a:t>Permite saber al gestor de memoria sobre que procesos están cargados y que espacios o huecos hay libres en la memoria(para determinar como se hace la asignación de los que se cargan. Hay tres formas básicas:</a:t>
            </a:r>
          </a:p>
          <a:p>
            <a:pPr marL="457200" indent="-457200" algn="l">
              <a:buAutoNum type="arabicPeriod"/>
            </a:pPr>
            <a:r>
              <a:rPr lang="es-ES" sz="3200" dirty="0">
                <a:solidFill>
                  <a:srgbClr val="FFFFFF"/>
                </a:solidFill>
              </a:rPr>
              <a:t>Mapas de bit (Ya no es actualmente muy usado)</a:t>
            </a:r>
          </a:p>
          <a:p>
            <a:pPr marL="457200" indent="-457200" algn="l">
              <a:buAutoNum type="arabicPeriod"/>
            </a:pPr>
            <a:r>
              <a:rPr lang="es-ES" sz="3200" dirty="0">
                <a:solidFill>
                  <a:srgbClr val="FFFFFF"/>
                </a:solidFill>
              </a:rPr>
              <a:t>Listas ligadas</a:t>
            </a:r>
          </a:p>
          <a:p>
            <a:pPr marL="457200" indent="-457200" algn="l">
              <a:buAutoNum type="arabicPeriod"/>
            </a:pPr>
            <a:r>
              <a:rPr lang="es-ES" sz="3200" dirty="0">
                <a:solidFill>
                  <a:srgbClr val="FFFFFF"/>
                </a:solidFill>
              </a:rPr>
              <a:t>Sistemas Asociados</a:t>
            </a:r>
            <a:endParaRPr lang="es-CO" sz="3200" dirty="0">
              <a:solidFill>
                <a:srgbClr val="FFFFFF"/>
              </a:solidFill>
            </a:endParaRPr>
          </a:p>
        </p:txBody>
      </p:sp>
      <p:pic>
        <p:nvPicPr>
          <p:cNvPr id="5" name="Imagen 4">
            <a:extLst>
              <a:ext uri="{FF2B5EF4-FFF2-40B4-BE49-F238E27FC236}">
                <a16:creationId xmlns:a16="http://schemas.microsoft.com/office/drawing/2014/main" id="{435314A4-5AD0-841D-2BD1-27DA70F70A46}"/>
              </a:ext>
            </a:extLst>
          </p:cNvPr>
          <p:cNvPicPr>
            <a:picLocks noChangeAspect="1"/>
          </p:cNvPicPr>
          <p:nvPr/>
        </p:nvPicPr>
        <p:blipFill>
          <a:blip r:embed="rId3"/>
          <a:stretch>
            <a:fillRect/>
          </a:stretch>
        </p:blipFill>
        <p:spPr>
          <a:xfrm>
            <a:off x="3833712" y="4286666"/>
            <a:ext cx="4101809" cy="2614903"/>
          </a:xfrm>
          <a:prstGeom prst="rect">
            <a:avLst/>
          </a:prstGeom>
        </p:spPr>
      </p:pic>
    </p:spTree>
    <p:extLst>
      <p:ext uri="{BB962C8B-B14F-4D97-AF65-F5344CB8AC3E}">
        <p14:creationId xmlns:p14="http://schemas.microsoft.com/office/powerpoint/2010/main" val="4107045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3509" y="-88594"/>
            <a:ext cx="12326205" cy="830997"/>
          </a:xfrm>
          <a:prstGeom prst="rect">
            <a:avLst/>
          </a:prstGeom>
          <a:noFill/>
        </p:spPr>
        <p:txBody>
          <a:bodyPr wrap="square" rtlCol="0">
            <a:spAutoFit/>
          </a:bodyPr>
          <a:lstStyle/>
          <a:p>
            <a:r>
              <a:rPr lang="es-ES" sz="4800" dirty="0">
                <a:solidFill>
                  <a:srgbClr val="FF0000"/>
                </a:solidFill>
              </a:rPr>
              <a:t>Representación con mapas de Bits</a:t>
            </a:r>
            <a:endParaRPr lang="es-CO" sz="4800" b="1" dirty="0">
              <a:solidFill>
                <a:srgbClr val="FF0000"/>
              </a:solidFill>
            </a:endParaRPr>
          </a:p>
        </p:txBody>
      </p:sp>
      <p:sp>
        <p:nvSpPr>
          <p:cNvPr id="4" name="Marcador de contenido 2">
            <a:extLst>
              <a:ext uri="{FF2B5EF4-FFF2-40B4-BE49-F238E27FC236}">
                <a16:creationId xmlns:a16="http://schemas.microsoft.com/office/drawing/2014/main" id="{A37B9AD4-A49A-B60E-61C8-4ACC33DD0537}"/>
              </a:ext>
            </a:extLst>
          </p:cNvPr>
          <p:cNvSpPr txBox="1">
            <a:spLocks/>
          </p:cNvSpPr>
          <p:nvPr/>
        </p:nvSpPr>
        <p:spPr>
          <a:xfrm>
            <a:off x="409354" y="742403"/>
            <a:ext cx="11134946" cy="324176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200" dirty="0"/>
              <a:t>Permite representar la memoria con una unidad de asignación que es uno si representa parte del proceso almacenado 0 (cero) si es un hueco.  Esta representación es un vector de bits que pueden manejar unidades de asignación mas grandes (10k,20K) si es necesario.  Pero genera desperdicio de memoria por la representación, o fragmentación interna de memoria con unidades de asignación grandes (No es actualmente usada por que desperdicia mucha memoria)</a:t>
            </a:r>
            <a:endParaRPr lang="es-CO" sz="3200" dirty="0"/>
          </a:p>
        </p:txBody>
      </p:sp>
      <p:pic>
        <p:nvPicPr>
          <p:cNvPr id="6" name="Imagen 5">
            <a:extLst>
              <a:ext uri="{FF2B5EF4-FFF2-40B4-BE49-F238E27FC236}">
                <a16:creationId xmlns:a16="http://schemas.microsoft.com/office/drawing/2014/main" id="{B61C7377-DA7B-C87C-E9BF-379D021FEF0D}"/>
              </a:ext>
            </a:extLst>
          </p:cNvPr>
          <p:cNvPicPr>
            <a:picLocks noChangeAspect="1"/>
          </p:cNvPicPr>
          <p:nvPr/>
        </p:nvPicPr>
        <p:blipFill>
          <a:blip r:embed="rId3"/>
          <a:stretch>
            <a:fillRect/>
          </a:stretch>
        </p:blipFill>
        <p:spPr>
          <a:xfrm>
            <a:off x="2139696" y="4090854"/>
            <a:ext cx="8212617" cy="2484316"/>
          </a:xfrm>
          <a:prstGeom prst="rect">
            <a:avLst/>
          </a:prstGeom>
        </p:spPr>
      </p:pic>
    </p:spTree>
    <p:extLst>
      <p:ext uri="{BB962C8B-B14F-4D97-AF65-F5344CB8AC3E}">
        <p14:creationId xmlns:p14="http://schemas.microsoft.com/office/powerpoint/2010/main" val="3844842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329" y="-72166"/>
            <a:ext cx="12326205" cy="707886"/>
          </a:xfrm>
          <a:prstGeom prst="rect">
            <a:avLst/>
          </a:prstGeom>
          <a:noFill/>
        </p:spPr>
        <p:txBody>
          <a:bodyPr wrap="square" rtlCol="0">
            <a:spAutoFit/>
          </a:bodyPr>
          <a:lstStyle/>
          <a:p>
            <a:r>
              <a:rPr lang="es-ES" sz="4000" b="1" dirty="0">
                <a:solidFill>
                  <a:srgbClr val="FF0000"/>
                </a:solidFill>
              </a:rPr>
              <a:t>REPESENTACIÓN DE MEMORIA RAM CON LISTAS LIGADAS</a:t>
            </a:r>
            <a:endParaRPr lang="es-CO" sz="4000" b="1" dirty="0">
              <a:solidFill>
                <a:srgbClr val="FF0000"/>
              </a:solidFill>
            </a:endParaRPr>
          </a:p>
        </p:txBody>
      </p:sp>
      <p:sp>
        <p:nvSpPr>
          <p:cNvPr id="5" name="Marcador de contenido 2">
            <a:extLst>
              <a:ext uri="{FF2B5EF4-FFF2-40B4-BE49-F238E27FC236}">
                <a16:creationId xmlns:a16="http://schemas.microsoft.com/office/drawing/2014/main" id="{5080AC85-D6BD-060C-063C-1BCA8E147C2A}"/>
              </a:ext>
            </a:extLst>
          </p:cNvPr>
          <p:cNvSpPr txBox="1">
            <a:spLocks/>
          </p:cNvSpPr>
          <p:nvPr/>
        </p:nvSpPr>
        <p:spPr>
          <a:xfrm>
            <a:off x="821871" y="1058177"/>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Para realizar la representación define un nodo principal de la lista de la siguiente manera:</a:t>
            </a:r>
          </a:p>
          <a:p>
            <a:endParaRPr lang="es-CO" dirty="0"/>
          </a:p>
          <a:p>
            <a:pPr lvl="2"/>
            <a:endParaRPr lang="es-CO" dirty="0"/>
          </a:p>
          <a:p>
            <a:pPr lvl="4"/>
            <a:r>
              <a:rPr lang="es-CO" dirty="0"/>
              <a:t>Si es P:proceso	    Donde comienza     Cuanto pesa en	       El apuntador o </a:t>
            </a:r>
          </a:p>
          <a:p>
            <a:pPr lvl="4"/>
            <a:r>
              <a:rPr lang="es-CO" dirty="0"/>
              <a:t>O  si es H:  Hueco    el Proceso (P)	    en RAM el P o H	       liga al siguiente		</a:t>
            </a:r>
          </a:p>
          <a:p>
            <a:pPr lvl="8"/>
            <a:r>
              <a:rPr lang="es-CO" dirty="0"/>
              <a:t>O el hueco (H)			       objeto de RAM</a:t>
            </a:r>
          </a:p>
          <a:p>
            <a:pPr marL="3657600" lvl="8" indent="0">
              <a:buFont typeface="Arial" panose="020B0604020202020204" pitchFamily="34" charset="0"/>
              <a:buNone/>
            </a:pPr>
            <a:r>
              <a:rPr lang="es-CO" dirty="0"/>
              <a:t>				       Representado</a:t>
            </a:r>
          </a:p>
        </p:txBody>
      </p:sp>
      <p:graphicFrame>
        <p:nvGraphicFramePr>
          <p:cNvPr id="7" name="Tabla 6">
            <a:extLst>
              <a:ext uri="{FF2B5EF4-FFF2-40B4-BE49-F238E27FC236}">
                <a16:creationId xmlns:a16="http://schemas.microsoft.com/office/drawing/2014/main" id="{BDD7186C-5A85-53B3-DC2E-495F22C5FE99}"/>
              </a:ext>
            </a:extLst>
          </p:cNvPr>
          <p:cNvGraphicFramePr>
            <a:graphicFrameLocks noGrp="1"/>
          </p:cNvGraphicFramePr>
          <p:nvPr>
            <p:extLst>
              <p:ext uri="{D42A27DB-BD31-4B8C-83A1-F6EECF244321}">
                <p14:modId xmlns:p14="http://schemas.microsoft.com/office/powerpoint/2010/main" val="3895205120"/>
              </p:ext>
            </p:extLst>
          </p:nvPr>
        </p:nvGraphicFramePr>
        <p:xfrm>
          <a:off x="2015671" y="1967126"/>
          <a:ext cx="8128000" cy="5954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187872782"/>
                    </a:ext>
                  </a:extLst>
                </a:gridCol>
                <a:gridCol w="2032000">
                  <a:extLst>
                    <a:ext uri="{9D8B030D-6E8A-4147-A177-3AD203B41FA5}">
                      <a16:colId xmlns:a16="http://schemas.microsoft.com/office/drawing/2014/main" val="2209660366"/>
                    </a:ext>
                  </a:extLst>
                </a:gridCol>
                <a:gridCol w="2032000">
                  <a:extLst>
                    <a:ext uri="{9D8B030D-6E8A-4147-A177-3AD203B41FA5}">
                      <a16:colId xmlns:a16="http://schemas.microsoft.com/office/drawing/2014/main" val="3338850643"/>
                    </a:ext>
                  </a:extLst>
                </a:gridCol>
                <a:gridCol w="2032000">
                  <a:extLst>
                    <a:ext uri="{9D8B030D-6E8A-4147-A177-3AD203B41FA5}">
                      <a16:colId xmlns:a16="http://schemas.microsoft.com/office/drawing/2014/main" val="1899550502"/>
                    </a:ext>
                  </a:extLst>
                </a:gridCol>
              </a:tblGrid>
              <a:tr h="595480">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extLst>
                  <a:ext uri="{0D108BD9-81ED-4DB2-BD59-A6C34878D82A}">
                    <a16:rowId xmlns:a16="http://schemas.microsoft.com/office/drawing/2014/main" val="2294954105"/>
                  </a:ext>
                </a:extLst>
              </a:tr>
            </a:tbl>
          </a:graphicData>
        </a:graphic>
      </p:graphicFrame>
      <p:cxnSp>
        <p:nvCxnSpPr>
          <p:cNvPr id="8" name="Conector recto de flecha 7">
            <a:extLst>
              <a:ext uri="{FF2B5EF4-FFF2-40B4-BE49-F238E27FC236}">
                <a16:creationId xmlns:a16="http://schemas.microsoft.com/office/drawing/2014/main" id="{ED7E3B86-CD71-E7AD-AC19-EA5FE5382774}"/>
              </a:ext>
            </a:extLst>
          </p:cNvPr>
          <p:cNvCxnSpPr>
            <a:cxnSpLocks/>
          </p:cNvCxnSpPr>
          <p:nvPr/>
        </p:nvCxnSpPr>
        <p:spPr>
          <a:xfrm>
            <a:off x="2933905" y="2622733"/>
            <a:ext cx="0" cy="508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BE1DA5CC-E7A1-6E57-305B-8C887BA09EEC}"/>
              </a:ext>
            </a:extLst>
          </p:cNvPr>
          <p:cNvCxnSpPr>
            <a:cxnSpLocks/>
          </p:cNvCxnSpPr>
          <p:nvPr/>
        </p:nvCxnSpPr>
        <p:spPr>
          <a:xfrm>
            <a:off x="4693694" y="2622733"/>
            <a:ext cx="0" cy="508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688F25F9-5C13-ECE3-BFFD-40C37961E561}"/>
              </a:ext>
            </a:extLst>
          </p:cNvPr>
          <p:cNvCxnSpPr/>
          <p:nvPr/>
        </p:nvCxnSpPr>
        <p:spPr>
          <a:xfrm>
            <a:off x="6505241" y="2383740"/>
            <a:ext cx="0" cy="747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A856F0AB-EE08-BAEA-4376-4B97DF0EE2F9}"/>
              </a:ext>
            </a:extLst>
          </p:cNvPr>
          <p:cNvCxnSpPr>
            <a:cxnSpLocks/>
          </p:cNvCxnSpPr>
          <p:nvPr/>
        </p:nvCxnSpPr>
        <p:spPr>
          <a:xfrm>
            <a:off x="8428931" y="2622733"/>
            <a:ext cx="0" cy="508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B93320A1-B851-2CB2-2D6B-80BED78756A5}"/>
              </a:ext>
            </a:extLst>
          </p:cNvPr>
          <p:cNvPicPr>
            <a:picLocks noChangeAspect="1"/>
          </p:cNvPicPr>
          <p:nvPr/>
        </p:nvPicPr>
        <p:blipFill>
          <a:blip r:embed="rId3"/>
          <a:stretch>
            <a:fillRect/>
          </a:stretch>
        </p:blipFill>
        <p:spPr>
          <a:xfrm>
            <a:off x="821871" y="3963590"/>
            <a:ext cx="8353986" cy="2823862"/>
          </a:xfrm>
          <a:prstGeom prst="rect">
            <a:avLst/>
          </a:prstGeom>
        </p:spPr>
      </p:pic>
    </p:spTree>
    <p:extLst>
      <p:ext uri="{BB962C8B-B14F-4D97-AF65-F5344CB8AC3E}">
        <p14:creationId xmlns:p14="http://schemas.microsoft.com/office/powerpoint/2010/main" val="560370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1382" y="74691"/>
            <a:ext cx="10352314" cy="830997"/>
          </a:xfrm>
          <a:prstGeom prst="rect">
            <a:avLst/>
          </a:prstGeom>
          <a:noFill/>
        </p:spPr>
        <p:txBody>
          <a:bodyPr wrap="square" rtlCol="0">
            <a:spAutoFit/>
          </a:bodyPr>
          <a:lstStyle/>
          <a:p>
            <a:r>
              <a:rPr lang="es-ES" sz="4800" dirty="0">
                <a:solidFill>
                  <a:srgbClr val="FF0000"/>
                </a:solidFill>
              </a:rPr>
              <a:t>SISTEMAS ASOCIADOS</a:t>
            </a:r>
            <a:endParaRPr lang="es-CO" sz="4800" b="1" dirty="0">
              <a:solidFill>
                <a:srgbClr val="FF0000"/>
              </a:solidFill>
            </a:endParaRPr>
          </a:p>
        </p:txBody>
      </p:sp>
      <p:sp>
        <p:nvSpPr>
          <p:cNvPr id="4" name="Marcador de contenido 2">
            <a:extLst>
              <a:ext uri="{FF2B5EF4-FFF2-40B4-BE49-F238E27FC236}">
                <a16:creationId xmlns:a16="http://schemas.microsoft.com/office/drawing/2014/main" id="{A37B9AD4-A49A-B60E-61C8-4ACC33DD0537}"/>
              </a:ext>
            </a:extLst>
          </p:cNvPr>
          <p:cNvSpPr txBox="1">
            <a:spLocks/>
          </p:cNvSpPr>
          <p:nvPr/>
        </p:nvSpPr>
        <p:spPr>
          <a:xfrm>
            <a:off x="311382" y="905688"/>
            <a:ext cx="11134946" cy="324176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200" dirty="0"/>
              <a:t>En este tipo de representación de memoria se toma toda la cantidad de memoria y de acuerdo al tamaño del proceso que venga se va dividiendo en dos mitades y se pregunta en la primera mitad si el proceso cabe sin un desperdicio máximo o si no se vuelve a partir la primera mitad en dos partes iguales y se sigue el mismo proceso.  El problema de esta representación es que genera fragmentación interna en su aplicación.</a:t>
            </a:r>
            <a:endParaRPr lang="es-CO" sz="3200" dirty="0"/>
          </a:p>
        </p:txBody>
      </p:sp>
      <p:pic>
        <p:nvPicPr>
          <p:cNvPr id="1026" name="Picture 2" descr="Big Data Connection Composition">
            <a:extLst>
              <a:ext uri="{FF2B5EF4-FFF2-40B4-BE49-F238E27FC236}">
                <a16:creationId xmlns:a16="http://schemas.microsoft.com/office/drawing/2014/main" id="{09CC399D-5F43-163C-0B17-1642098F9D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2987" y="4147456"/>
            <a:ext cx="2635853" cy="26358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perando ">
            <a:extLst>
              <a:ext uri="{FF2B5EF4-FFF2-40B4-BE49-F238E27FC236}">
                <a16:creationId xmlns:a16="http://schemas.microsoft.com/office/drawing/2014/main" id="{2E5C7E00-165C-2613-9D6E-1075925758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3308" y="4385181"/>
            <a:ext cx="2188029" cy="218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67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1153" y="-108282"/>
            <a:ext cx="12192000" cy="1754326"/>
          </a:xfrm>
          <a:prstGeom prst="rect">
            <a:avLst/>
          </a:prstGeom>
          <a:noFill/>
        </p:spPr>
        <p:txBody>
          <a:bodyPr wrap="square" rtlCol="0">
            <a:spAutoFit/>
          </a:bodyPr>
          <a:lstStyle/>
          <a:p>
            <a:pPr algn="ctr"/>
            <a:r>
              <a:rPr lang="es-MX" sz="5400" b="1" dirty="0">
                <a:solidFill>
                  <a:srgbClr val="FF0000"/>
                </a:solidFill>
              </a:rPr>
              <a:t>FUNCIONES DEL ADMINSTRADOR DE MEMORIA</a:t>
            </a:r>
            <a:endParaRPr lang="es-CO" sz="5400" b="1" dirty="0">
              <a:solidFill>
                <a:srgbClr val="FF0000"/>
              </a:solidFill>
            </a:endParaRPr>
          </a:p>
        </p:txBody>
      </p:sp>
      <p:pic>
        <p:nvPicPr>
          <p:cNvPr id="1026" name="Picture 2">
            <a:extLst>
              <a:ext uri="{FF2B5EF4-FFF2-40B4-BE49-F238E27FC236}">
                <a16:creationId xmlns:a16="http://schemas.microsoft.com/office/drawing/2014/main" id="{0460BECC-BB3A-B369-11F7-579021D99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348" y="671015"/>
            <a:ext cx="2549856" cy="2549856"/>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a:extLst>
              <a:ext uri="{FF2B5EF4-FFF2-40B4-BE49-F238E27FC236}">
                <a16:creationId xmlns:a16="http://schemas.microsoft.com/office/drawing/2014/main" id="{F2B16E0A-8A10-507D-C303-9EB48CAA070D}"/>
              </a:ext>
            </a:extLst>
          </p:cNvPr>
          <p:cNvSpPr/>
          <p:nvPr/>
        </p:nvSpPr>
        <p:spPr>
          <a:xfrm>
            <a:off x="291153" y="1348617"/>
            <a:ext cx="1436914" cy="144952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200" dirty="0"/>
              <a:t>1</a:t>
            </a:r>
            <a:endParaRPr lang="es-CO" sz="7200" dirty="0"/>
          </a:p>
        </p:txBody>
      </p:sp>
      <p:sp>
        <p:nvSpPr>
          <p:cNvPr id="5" name="CuadroTexto 4">
            <a:extLst>
              <a:ext uri="{FF2B5EF4-FFF2-40B4-BE49-F238E27FC236}">
                <a16:creationId xmlns:a16="http://schemas.microsoft.com/office/drawing/2014/main" id="{C0C840D8-5E93-38D5-8A19-727A0B34556F}"/>
              </a:ext>
            </a:extLst>
          </p:cNvPr>
          <p:cNvSpPr txBox="1"/>
          <p:nvPr/>
        </p:nvSpPr>
        <p:spPr>
          <a:xfrm>
            <a:off x="1920923" y="3220871"/>
            <a:ext cx="2020193" cy="707886"/>
          </a:xfrm>
          <a:prstGeom prst="rect">
            <a:avLst/>
          </a:prstGeom>
          <a:noFill/>
        </p:spPr>
        <p:txBody>
          <a:bodyPr wrap="square" rtlCol="0">
            <a:spAutoFit/>
          </a:bodyPr>
          <a:lstStyle/>
          <a:p>
            <a:r>
              <a:rPr lang="es-MX" sz="4000" dirty="0"/>
              <a:t>Registro</a:t>
            </a:r>
            <a:endParaRPr lang="es-CO" sz="4000" dirty="0"/>
          </a:p>
        </p:txBody>
      </p:sp>
      <p:sp>
        <p:nvSpPr>
          <p:cNvPr id="6" name="Elipse 5">
            <a:extLst>
              <a:ext uri="{FF2B5EF4-FFF2-40B4-BE49-F238E27FC236}">
                <a16:creationId xmlns:a16="http://schemas.microsoft.com/office/drawing/2014/main" id="{DC08A5D6-11B1-105E-EEC0-1368CC0AC600}"/>
              </a:ext>
            </a:extLst>
          </p:cNvPr>
          <p:cNvSpPr/>
          <p:nvPr/>
        </p:nvSpPr>
        <p:spPr>
          <a:xfrm>
            <a:off x="10571938" y="822365"/>
            <a:ext cx="1436914" cy="144952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200" dirty="0"/>
              <a:t>2</a:t>
            </a:r>
            <a:endParaRPr lang="es-CO" sz="7200" dirty="0"/>
          </a:p>
        </p:txBody>
      </p:sp>
      <p:pic>
        <p:nvPicPr>
          <p:cNvPr id="1028" name="Picture 4">
            <a:extLst>
              <a:ext uri="{FF2B5EF4-FFF2-40B4-BE49-F238E27FC236}">
                <a16:creationId xmlns:a16="http://schemas.microsoft.com/office/drawing/2014/main" id="{874DDD53-2F1E-042B-5F45-23C03BFB4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027894" y="1055030"/>
            <a:ext cx="2394202" cy="239420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o 12">
            <a:extLst>
              <a:ext uri="{FF2B5EF4-FFF2-40B4-BE49-F238E27FC236}">
                <a16:creationId xmlns:a16="http://schemas.microsoft.com/office/drawing/2014/main" id="{FCB85A2B-BF26-1AB5-E029-0E794C945CEE}"/>
              </a:ext>
            </a:extLst>
          </p:cNvPr>
          <p:cNvGrpSpPr/>
          <p:nvPr/>
        </p:nvGrpSpPr>
        <p:grpSpPr>
          <a:xfrm>
            <a:off x="10804028" y="2406153"/>
            <a:ext cx="972734" cy="991900"/>
            <a:chOff x="7123539" y="1651510"/>
            <a:chExt cx="972734" cy="991900"/>
          </a:xfrm>
        </p:grpSpPr>
        <p:pic>
          <p:nvPicPr>
            <p:cNvPr id="8" name="Imagen 7">
              <a:extLst>
                <a:ext uri="{FF2B5EF4-FFF2-40B4-BE49-F238E27FC236}">
                  <a16:creationId xmlns:a16="http://schemas.microsoft.com/office/drawing/2014/main" id="{3D8F1892-8F4C-67AB-3979-B0ADAB898449}"/>
                </a:ext>
              </a:extLst>
            </p:cNvPr>
            <p:cNvPicPr>
              <a:picLocks noChangeAspect="1"/>
            </p:cNvPicPr>
            <p:nvPr/>
          </p:nvPicPr>
          <p:blipFill>
            <a:blip r:embed="rId4"/>
            <a:stretch>
              <a:fillRect/>
            </a:stretch>
          </p:blipFill>
          <p:spPr>
            <a:xfrm>
              <a:off x="7724798" y="1665732"/>
              <a:ext cx="371475" cy="590550"/>
            </a:xfrm>
            <a:prstGeom prst="rect">
              <a:avLst/>
            </a:prstGeom>
          </p:spPr>
        </p:pic>
        <p:pic>
          <p:nvPicPr>
            <p:cNvPr id="9" name="Imagen 8">
              <a:extLst>
                <a:ext uri="{FF2B5EF4-FFF2-40B4-BE49-F238E27FC236}">
                  <a16:creationId xmlns:a16="http://schemas.microsoft.com/office/drawing/2014/main" id="{F3D5C701-8D7E-65B6-AE3F-EC7A2AE748C0}"/>
                </a:ext>
              </a:extLst>
            </p:cNvPr>
            <p:cNvPicPr>
              <a:picLocks noChangeAspect="1"/>
            </p:cNvPicPr>
            <p:nvPr/>
          </p:nvPicPr>
          <p:blipFill>
            <a:blip r:embed="rId4"/>
            <a:stretch>
              <a:fillRect/>
            </a:stretch>
          </p:blipFill>
          <p:spPr>
            <a:xfrm rot="5400000">
              <a:off x="7614875" y="2146745"/>
              <a:ext cx="371475" cy="590550"/>
            </a:xfrm>
            <a:prstGeom prst="rect">
              <a:avLst/>
            </a:prstGeom>
          </p:spPr>
        </p:pic>
        <p:pic>
          <p:nvPicPr>
            <p:cNvPr id="10" name="Imagen 9">
              <a:extLst>
                <a:ext uri="{FF2B5EF4-FFF2-40B4-BE49-F238E27FC236}">
                  <a16:creationId xmlns:a16="http://schemas.microsoft.com/office/drawing/2014/main" id="{15162C07-03C0-0F3A-EEDE-7348AC2F6F3B}"/>
                </a:ext>
              </a:extLst>
            </p:cNvPr>
            <p:cNvPicPr>
              <a:picLocks noChangeAspect="1"/>
            </p:cNvPicPr>
            <p:nvPr/>
          </p:nvPicPr>
          <p:blipFill>
            <a:blip r:embed="rId4"/>
            <a:stretch>
              <a:fillRect/>
            </a:stretch>
          </p:blipFill>
          <p:spPr>
            <a:xfrm rot="10800000">
              <a:off x="7123539" y="2052860"/>
              <a:ext cx="371475" cy="590550"/>
            </a:xfrm>
            <a:prstGeom prst="rect">
              <a:avLst/>
            </a:prstGeom>
          </p:spPr>
        </p:pic>
        <p:pic>
          <p:nvPicPr>
            <p:cNvPr id="11" name="Imagen 10">
              <a:extLst>
                <a:ext uri="{FF2B5EF4-FFF2-40B4-BE49-F238E27FC236}">
                  <a16:creationId xmlns:a16="http://schemas.microsoft.com/office/drawing/2014/main" id="{ABE1C09D-7367-EDCA-A050-53B696C05FD4}"/>
                </a:ext>
              </a:extLst>
            </p:cNvPr>
            <p:cNvPicPr>
              <a:picLocks noChangeAspect="1"/>
            </p:cNvPicPr>
            <p:nvPr/>
          </p:nvPicPr>
          <p:blipFill>
            <a:blip r:embed="rId4"/>
            <a:stretch>
              <a:fillRect/>
            </a:stretch>
          </p:blipFill>
          <p:spPr>
            <a:xfrm rot="16200000">
              <a:off x="7233077" y="1541973"/>
              <a:ext cx="371475" cy="590550"/>
            </a:xfrm>
            <a:prstGeom prst="rect">
              <a:avLst/>
            </a:prstGeom>
          </p:spPr>
        </p:pic>
      </p:grpSp>
      <p:pic>
        <p:nvPicPr>
          <p:cNvPr id="1030" name="Picture 6">
            <a:extLst>
              <a:ext uri="{FF2B5EF4-FFF2-40B4-BE49-F238E27FC236}">
                <a16:creationId xmlns:a16="http://schemas.microsoft.com/office/drawing/2014/main" id="{E44B750A-D857-D71B-7749-769042D524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9887" y="4101195"/>
            <a:ext cx="2804777" cy="2804777"/>
          </a:xfrm>
          <a:prstGeom prst="rect">
            <a:avLst/>
          </a:prstGeom>
          <a:noFill/>
          <a:extLst>
            <a:ext uri="{909E8E84-426E-40DD-AFC4-6F175D3DCCD1}">
              <a14:hiddenFill xmlns:a14="http://schemas.microsoft.com/office/drawing/2010/main">
                <a:solidFill>
                  <a:srgbClr val="FFFFFF"/>
                </a:solidFill>
              </a14:hiddenFill>
            </a:ext>
          </a:extLst>
        </p:spPr>
      </p:pic>
      <p:sp>
        <p:nvSpPr>
          <p:cNvPr id="14" name="Elipse 13">
            <a:extLst>
              <a:ext uri="{FF2B5EF4-FFF2-40B4-BE49-F238E27FC236}">
                <a16:creationId xmlns:a16="http://schemas.microsoft.com/office/drawing/2014/main" id="{2919939D-87D7-627E-2CD4-C6F6BE9ACEE1}"/>
              </a:ext>
            </a:extLst>
          </p:cNvPr>
          <p:cNvSpPr/>
          <p:nvPr/>
        </p:nvSpPr>
        <p:spPr>
          <a:xfrm>
            <a:off x="277953" y="4899309"/>
            <a:ext cx="1436914" cy="144952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200" dirty="0"/>
              <a:t>3</a:t>
            </a:r>
            <a:endParaRPr lang="es-CO" sz="7200" dirty="0"/>
          </a:p>
        </p:txBody>
      </p:sp>
      <p:sp>
        <p:nvSpPr>
          <p:cNvPr id="17" name="CuadroTexto 16">
            <a:extLst>
              <a:ext uri="{FF2B5EF4-FFF2-40B4-BE49-F238E27FC236}">
                <a16:creationId xmlns:a16="http://schemas.microsoft.com/office/drawing/2014/main" id="{B5AD1E29-498C-D31F-5530-D0E893113BC2}"/>
              </a:ext>
            </a:extLst>
          </p:cNvPr>
          <p:cNvSpPr txBox="1"/>
          <p:nvPr/>
        </p:nvSpPr>
        <p:spPr>
          <a:xfrm>
            <a:off x="8260106" y="3382401"/>
            <a:ext cx="2020193" cy="707886"/>
          </a:xfrm>
          <a:prstGeom prst="rect">
            <a:avLst/>
          </a:prstGeom>
          <a:noFill/>
        </p:spPr>
        <p:txBody>
          <a:bodyPr wrap="square" rtlCol="0">
            <a:spAutoFit/>
          </a:bodyPr>
          <a:lstStyle/>
          <a:p>
            <a:r>
              <a:rPr lang="es-MX" sz="4000" dirty="0"/>
              <a:t>Reservar</a:t>
            </a:r>
            <a:endParaRPr lang="es-CO" sz="4000" dirty="0"/>
          </a:p>
        </p:txBody>
      </p:sp>
      <p:sp>
        <p:nvSpPr>
          <p:cNvPr id="18" name="CuadroTexto 17">
            <a:extLst>
              <a:ext uri="{FF2B5EF4-FFF2-40B4-BE49-F238E27FC236}">
                <a16:creationId xmlns:a16="http://schemas.microsoft.com/office/drawing/2014/main" id="{9C547A2A-C68D-BDB5-4099-E7F819F11839}"/>
              </a:ext>
            </a:extLst>
          </p:cNvPr>
          <p:cNvSpPr txBox="1"/>
          <p:nvPr/>
        </p:nvSpPr>
        <p:spPr>
          <a:xfrm>
            <a:off x="2182178" y="6242631"/>
            <a:ext cx="2020193" cy="707886"/>
          </a:xfrm>
          <a:prstGeom prst="rect">
            <a:avLst/>
          </a:prstGeom>
          <a:noFill/>
        </p:spPr>
        <p:txBody>
          <a:bodyPr wrap="square" rtlCol="0">
            <a:spAutoFit/>
          </a:bodyPr>
          <a:lstStyle/>
          <a:p>
            <a:pPr algn="ctr"/>
            <a:r>
              <a:rPr lang="es-MX" sz="4000" dirty="0"/>
              <a:t>Liberar</a:t>
            </a:r>
            <a:endParaRPr lang="es-CO" sz="4000" dirty="0"/>
          </a:p>
        </p:txBody>
      </p:sp>
      <p:sp>
        <p:nvSpPr>
          <p:cNvPr id="19" name="Elipse 18">
            <a:extLst>
              <a:ext uri="{FF2B5EF4-FFF2-40B4-BE49-F238E27FC236}">
                <a16:creationId xmlns:a16="http://schemas.microsoft.com/office/drawing/2014/main" id="{19DA277E-0580-C770-6DCC-258E7D73D1FD}"/>
              </a:ext>
            </a:extLst>
          </p:cNvPr>
          <p:cNvSpPr/>
          <p:nvPr/>
        </p:nvSpPr>
        <p:spPr>
          <a:xfrm>
            <a:off x="10676122" y="4793105"/>
            <a:ext cx="1436914" cy="144952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200" dirty="0"/>
              <a:t>4</a:t>
            </a:r>
            <a:endParaRPr lang="es-CO" sz="7200" dirty="0"/>
          </a:p>
        </p:txBody>
      </p:sp>
      <p:pic>
        <p:nvPicPr>
          <p:cNvPr id="1032" name="Picture 8">
            <a:extLst>
              <a:ext uri="{FF2B5EF4-FFF2-40B4-BE49-F238E27FC236}">
                <a16:creationId xmlns:a16="http://schemas.microsoft.com/office/drawing/2014/main" id="{43AB634C-46C1-01A9-C84B-2820471049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5671" y="4101195"/>
            <a:ext cx="2252405" cy="2252405"/>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04743FBC-3A41-12D5-701A-255A5ECE665B}"/>
              </a:ext>
            </a:extLst>
          </p:cNvPr>
          <p:cNvSpPr txBox="1"/>
          <p:nvPr/>
        </p:nvSpPr>
        <p:spPr>
          <a:xfrm>
            <a:off x="7762921" y="6242631"/>
            <a:ext cx="2517377" cy="707886"/>
          </a:xfrm>
          <a:prstGeom prst="rect">
            <a:avLst/>
          </a:prstGeom>
          <a:noFill/>
        </p:spPr>
        <p:txBody>
          <a:bodyPr wrap="square" rtlCol="0">
            <a:spAutoFit/>
          </a:bodyPr>
          <a:lstStyle/>
          <a:p>
            <a:pPr algn="ctr"/>
            <a:r>
              <a:rPr lang="es-MX" sz="4000" dirty="0"/>
              <a:t>Gestionar</a:t>
            </a:r>
            <a:endParaRPr lang="es-CO" sz="4000" dirty="0"/>
          </a:p>
        </p:txBody>
      </p:sp>
    </p:spTree>
    <p:extLst>
      <p:ext uri="{BB962C8B-B14F-4D97-AF65-F5344CB8AC3E}">
        <p14:creationId xmlns:p14="http://schemas.microsoft.com/office/powerpoint/2010/main" val="116322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animBg="1"/>
      <p:bldP spid="14" grpId="0" animBg="1"/>
      <p:bldP spid="17" grpId="0"/>
      <p:bldP spid="18" grpId="0"/>
      <p:bldP spid="19" grpId="0" animBg="1"/>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1382" y="74691"/>
            <a:ext cx="10352314" cy="830997"/>
          </a:xfrm>
          <a:prstGeom prst="rect">
            <a:avLst/>
          </a:prstGeom>
          <a:noFill/>
        </p:spPr>
        <p:txBody>
          <a:bodyPr wrap="square" rtlCol="0">
            <a:spAutoFit/>
          </a:bodyPr>
          <a:lstStyle/>
          <a:p>
            <a:r>
              <a:rPr lang="es-ES" sz="4800" dirty="0">
                <a:solidFill>
                  <a:srgbClr val="FF0000"/>
                </a:solidFill>
              </a:rPr>
              <a:t>EJEMPLO DE SISTEMAS ASOCIADOS</a:t>
            </a:r>
            <a:endParaRPr lang="es-CO" sz="4800" b="1" dirty="0">
              <a:solidFill>
                <a:srgbClr val="FF0000"/>
              </a:solidFill>
            </a:endParaRPr>
          </a:p>
        </p:txBody>
      </p:sp>
      <p:sp>
        <p:nvSpPr>
          <p:cNvPr id="4" name="Marcador de contenido 2">
            <a:extLst>
              <a:ext uri="{FF2B5EF4-FFF2-40B4-BE49-F238E27FC236}">
                <a16:creationId xmlns:a16="http://schemas.microsoft.com/office/drawing/2014/main" id="{A37B9AD4-A49A-B60E-61C8-4ACC33DD0537}"/>
              </a:ext>
            </a:extLst>
          </p:cNvPr>
          <p:cNvSpPr txBox="1">
            <a:spLocks/>
          </p:cNvSpPr>
          <p:nvPr/>
        </p:nvSpPr>
        <p:spPr>
          <a:xfrm>
            <a:off x="164425" y="905689"/>
            <a:ext cx="11804418" cy="5364482"/>
          </a:xfrm>
          <a:prstGeom prst="rect">
            <a:avLst/>
          </a:prstGeom>
          <a:solidFill>
            <a:schemeClr val="accent1">
              <a:lumMod val="20000"/>
              <a:lumOff val="80000"/>
            </a:schemeClr>
          </a:solidFill>
          <a:ln>
            <a:solidFill>
              <a:schemeClr val="accent3">
                <a:lumMod val="20000"/>
                <a:lumOff val="80000"/>
              </a:schemeClr>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200" dirty="0"/>
              <a:t>Intenta un proceso de 95MB en una memoria de 1GB.</a:t>
            </a:r>
          </a:p>
          <a:p>
            <a:r>
              <a:rPr lang="es-ES" sz="3200" dirty="0"/>
              <a:t>Primer paso se divide en dos memorias de 512MB y se pregunta si el proceso cabe en esa partición.  Si cabe pero genera mucha fragmentación interna.  Se debe tomar a 512MB y dividirlo de a 2 ósea dos de 256MB y se pregunta si el proceso cabe en 256Mb de la primera petición del segundo proceso, pero aun genera mucha fragmentación interna, lo cual lleva a que se debe volver a particionar a 256MB en dos iguales de 128MB y el proceso puede ser ubicado en esta partición pues en otra ya no cabe.  Al ubicar aparece una fragmentación interna de 128MB-95MB= 33MB(que es el problema de esta representación).</a:t>
            </a:r>
            <a:endParaRPr lang="es-CO" sz="3200" dirty="0"/>
          </a:p>
        </p:txBody>
      </p:sp>
    </p:spTree>
    <p:extLst>
      <p:ext uri="{BB962C8B-B14F-4D97-AF65-F5344CB8AC3E}">
        <p14:creationId xmlns:p14="http://schemas.microsoft.com/office/powerpoint/2010/main" val="1302564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5F288F9-5CF7-6EB4-201F-92B3510E1790}"/>
              </a:ext>
            </a:extLst>
          </p:cNvPr>
          <p:cNvSpPr txBox="1"/>
          <p:nvPr/>
        </p:nvSpPr>
        <p:spPr>
          <a:xfrm>
            <a:off x="311382" y="74691"/>
            <a:ext cx="10352314" cy="830997"/>
          </a:xfrm>
          <a:prstGeom prst="rect">
            <a:avLst/>
          </a:prstGeom>
          <a:noFill/>
        </p:spPr>
        <p:txBody>
          <a:bodyPr wrap="square" rtlCol="0">
            <a:spAutoFit/>
          </a:bodyPr>
          <a:lstStyle/>
          <a:p>
            <a:r>
              <a:rPr lang="es-ES" sz="4800" dirty="0">
                <a:solidFill>
                  <a:srgbClr val="FF0000"/>
                </a:solidFill>
              </a:rPr>
              <a:t>EJEMPLO DE SISTEMAS ASOCIADOS</a:t>
            </a:r>
            <a:endParaRPr lang="es-CO" sz="4800" b="1" dirty="0">
              <a:solidFill>
                <a:srgbClr val="FF0000"/>
              </a:solidFill>
            </a:endParaRPr>
          </a:p>
        </p:txBody>
      </p:sp>
      <p:sp>
        <p:nvSpPr>
          <p:cNvPr id="10" name="Rectángulo 9">
            <a:extLst>
              <a:ext uri="{FF2B5EF4-FFF2-40B4-BE49-F238E27FC236}">
                <a16:creationId xmlns:a16="http://schemas.microsoft.com/office/drawing/2014/main" id="{3F93CDA4-CDAF-3C58-4217-CE4B3614E019}"/>
              </a:ext>
            </a:extLst>
          </p:cNvPr>
          <p:cNvSpPr/>
          <p:nvPr/>
        </p:nvSpPr>
        <p:spPr>
          <a:xfrm>
            <a:off x="311382" y="1273629"/>
            <a:ext cx="11569236"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600" b="1" dirty="0"/>
              <a:t>1GB</a:t>
            </a:r>
            <a:endParaRPr lang="es-CO" sz="6600" b="1" dirty="0"/>
          </a:p>
        </p:txBody>
      </p:sp>
      <p:sp>
        <p:nvSpPr>
          <p:cNvPr id="11" name="Rectángulo 10">
            <a:extLst>
              <a:ext uri="{FF2B5EF4-FFF2-40B4-BE49-F238E27FC236}">
                <a16:creationId xmlns:a16="http://schemas.microsoft.com/office/drawing/2014/main" id="{10C00BFC-2462-1D55-1BF5-FE53AA026DAC}"/>
              </a:ext>
            </a:extLst>
          </p:cNvPr>
          <p:cNvSpPr/>
          <p:nvPr/>
        </p:nvSpPr>
        <p:spPr>
          <a:xfrm>
            <a:off x="311382" y="3374572"/>
            <a:ext cx="5784618"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600" b="1" dirty="0"/>
              <a:t>512Mb</a:t>
            </a:r>
            <a:endParaRPr lang="es-CO" sz="6600" b="1" dirty="0"/>
          </a:p>
        </p:txBody>
      </p:sp>
      <p:sp>
        <p:nvSpPr>
          <p:cNvPr id="12" name="Rectángulo 11">
            <a:extLst>
              <a:ext uri="{FF2B5EF4-FFF2-40B4-BE49-F238E27FC236}">
                <a16:creationId xmlns:a16="http://schemas.microsoft.com/office/drawing/2014/main" id="{9E09E7E3-69AD-C336-0846-34929EFCDE0D}"/>
              </a:ext>
            </a:extLst>
          </p:cNvPr>
          <p:cNvSpPr/>
          <p:nvPr/>
        </p:nvSpPr>
        <p:spPr>
          <a:xfrm>
            <a:off x="6096000" y="3374572"/>
            <a:ext cx="5784618"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600" b="1" dirty="0"/>
              <a:t>512Mb</a:t>
            </a:r>
            <a:endParaRPr lang="es-CO" sz="6600" b="1" dirty="0"/>
          </a:p>
        </p:txBody>
      </p:sp>
    </p:spTree>
    <p:extLst>
      <p:ext uri="{BB962C8B-B14F-4D97-AF65-F5344CB8AC3E}">
        <p14:creationId xmlns:p14="http://schemas.microsoft.com/office/powerpoint/2010/main" val="9037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5F288F9-5CF7-6EB4-201F-92B3510E1790}"/>
              </a:ext>
            </a:extLst>
          </p:cNvPr>
          <p:cNvSpPr txBox="1"/>
          <p:nvPr/>
        </p:nvSpPr>
        <p:spPr>
          <a:xfrm>
            <a:off x="311382" y="74691"/>
            <a:ext cx="10352314" cy="830997"/>
          </a:xfrm>
          <a:prstGeom prst="rect">
            <a:avLst/>
          </a:prstGeom>
          <a:noFill/>
        </p:spPr>
        <p:txBody>
          <a:bodyPr wrap="square" rtlCol="0">
            <a:spAutoFit/>
          </a:bodyPr>
          <a:lstStyle/>
          <a:p>
            <a:r>
              <a:rPr lang="es-ES" sz="4800" dirty="0">
                <a:solidFill>
                  <a:srgbClr val="FF0000"/>
                </a:solidFill>
              </a:rPr>
              <a:t>EJEMPLO DE SISTEMAS ASOCIADOS</a:t>
            </a:r>
            <a:endParaRPr lang="es-CO" sz="4800" b="1" dirty="0">
              <a:solidFill>
                <a:srgbClr val="FF0000"/>
              </a:solidFill>
            </a:endParaRPr>
          </a:p>
        </p:txBody>
      </p:sp>
      <p:sp>
        <p:nvSpPr>
          <p:cNvPr id="11" name="Rectángulo 10">
            <a:extLst>
              <a:ext uri="{FF2B5EF4-FFF2-40B4-BE49-F238E27FC236}">
                <a16:creationId xmlns:a16="http://schemas.microsoft.com/office/drawing/2014/main" id="{10C00BFC-2462-1D55-1BF5-FE53AA026DAC}"/>
              </a:ext>
            </a:extLst>
          </p:cNvPr>
          <p:cNvSpPr/>
          <p:nvPr/>
        </p:nvSpPr>
        <p:spPr>
          <a:xfrm>
            <a:off x="311382" y="1317174"/>
            <a:ext cx="5784618"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600" b="1" dirty="0"/>
              <a:t>512Mb</a:t>
            </a:r>
            <a:endParaRPr lang="es-CO" sz="6600" b="1" dirty="0"/>
          </a:p>
        </p:txBody>
      </p:sp>
      <p:sp>
        <p:nvSpPr>
          <p:cNvPr id="12" name="Rectángulo 11">
            <a:extLst>
              <a:ext uri="{FF2B5EF4-FFF2-40B4-BE49-F238E27FC236}">
                <a16:creationId xmlns:a16="http://schemas.microsoft.com/office/drawing/2014/main" id="{9E09E7E3-69AD-C336-0846-34929EFCDE0D}"/>
              </a:ext>
            </a:extLst>
          </p:cNvPr>
          <p:cNvSpPr/>
          <p:nvPr/>
        </p:nvSpPr>
        <p:spPr>
          <a:xfrm>
            <a:off x="6096000" y="1317174"/>
            <a:ext cx="5784618"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600" b="1" dirty="0"/>
              <a:t>512Mb</a:t>
            </a:r>
            <a:endParaRPr lang="es-CO" sz="6600" b="1" dirty="0"/>
          </a:p>
        </p:txBody>
      </p:sp>
      <p:sp>
        <p:nvSpPr>
          <p:cNvPr id="2" name="Rectángulo 1">
            <a:extLst>
              <a:ext uri="{FF2B5EF4-FFF2-40B4-BE49-F238E27FC236}">
                <a16:creationId xmlns:a16="http://schemas.microsoft.com/office/drawing/2014/main" id="{D431A759-078C-6AF1-0424-40B02E1E0166}"/>
              </a:ext>
            </a:extLst>
          </p:cNvPr>
          <p:cNvSpPr/>
          <p:nvPr/>
        </p:nvSpPr>
        <p:spPr>
          <a:xfrm>
            <a:off x="311382" y="3429000"/>
            <a:ext cx="2905347"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600" b="1" dirty="0"/>
              <a:t>256Mb</a:t>
            </a:r>
            <a:endParaRPr lang="es-CO" sz="6600" b="1" dirty="0"/>
          </a:p>
        </p:txBody>
      </p:sp>
      <p:sp>
        <p:nvSpPr>
          <p:cNvPr id="3" name="Rectángulo 2">
            <a:extLst>
              <a:ext uri="{FF2B5EF4-FFF2-40B4-BE49-F238E27FC236}">
                <a16:creationId xmlns:a16="http://schemas.microsoft.com/office/drawing/2014/main" id="{6CB4498C-B695-F935-549E-2933E552E2D5}"/>
              </a:ext>
            </a:extLst>
          </p:cNvPr>
          <p:cNvSpPr/>
          <p:nvPr/>
        </p:nvSpPr>
        <p:spPr>
          <a:xfrm>
            <a:off x="6096000" y="3429000"/>
            <a:ext cx="5784618"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600" b="1" dirty="0"/>
              <a:t>512Mb</a:t>
            </a:r>
            <a:endParaRPr lang="es-CO" sz="6600" b="1" dirty="0"/>
          </a:p>
        </p:txBody>
      </p:sp>
      <p:sp>
        <p:nvSpPr>
          <p:cNvPr id="4" name="Rectángulo 3">
            <a:extLst>
              <a:ext uri="{FF2B5EF4-FFF2-40B4-BE49-F238E27FC236}">
                <a16:creationId xmlns:a16="http://schemas.microsoft.com/office/drawing/2014/main" id="{CA4D9D63-FBB7-7D52-9E23-1292C4D28803}"/>
              </a:ext>
            </a:extLst>
          </p:cNvPr>
          <p:cNvSpPr/>
          <p:nvPr/>
        </p:nvSpPr>
        <p:spPr>
          <a:xfrm>
            <a:off x="3190653" y="3429000"/>
            <a:ext cx="2905347"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600" b="1" dirty="0"/>
              <a:t>256Mb</a:t>
            </a:r>
            <a:endParaRPr lang="es-CO" sz="6600" b="1" dirty="0"/>
          </a:p>
        </p:txBody>
      </p:sp>
    </p:spTree>
    <p:extLst>
      <p:ext uri="{BB962C8B-B14F-4D97-AF65-F5344CB8AC3E}">
        <p14:creationId xmlns:p14="http://schemas.microsoft.com/office/powerpoint/2010/main" val="15549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animBg="1"/>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5F288F9-5CF7-6EB4-201F-92B3510E1790}"/>
              </a:ext>
            </a:extLst>
          </p:cNvPr>
          <p:cNvSpPr txBox="1"/>
          <p:nvPr/>
        </p:nvSpPr>
        <p:spPr>
          <a:xfrm>
            <a:off x="311382" y="74691"/>
            <a:ext cx="10352314" cy="830997"/>
          </a:xfrm>
          <a:prstGeom prst="rect">
            <a:avLst/>
          </a:prstGeom>
          <a:noFill/>
        </p:spPr>
        <p:txBody>
          <a:bodyPr wrap="square" rtlCol="0">
            <a:spAutoFit/>
          </a:bodyPr>
          <a:lstStyle/>
          <a:p>
            <a:r>
              <a:rPr lang="es-ES" sz="4800" dirty="0">
                <a:solidFill>
                  <a:srgbClr val="FF0000"/>
                </a:solidFill>
              </a:rPr>
              <a:t>EJEMPLO DE SISTEMAS ASOCIADOS</a:t>
            </a:r>
            <a:endParaRPr lang="es-CO" sz="4800" b="1" dirty="0">
              <a:solidFill>
                <a:srgbClr val="FF0000"/>
              </a:solidFill>
            </a:endParaRPr>
          </a:p>
        </p:txBody>
      </p:sp>
      <p:sp>
        <p:nvSpPr>
          <p:cNvPr id="2" name="Rectángulo 1">
            <a:extLst>
              <a:ext uri="{FF2B5EF4-FFF2-40B4-BE49-F238E27FC236}">
                <a16:creationId xmlns:a16="http://schemas.microsoft.com/office/drawing/2014/main" id="{D431A759-078C-6AF1-0424-40B02E1E0166}"/>
              </a:ext>
            </a:extLst>
          </p:cNvPr>
          <p:cNvSpPr/>
          <p:nvPr/>
        </p:nvSpPr>
        <p:spPr>
          <a:xfrm>
            <a:off x="311382" y="1289957"/>
            <a:ext cx="2905347"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600" b="1" dirty="0"/>
              <a:t>256Mb</a:t>
            </a:r>
            <a:endParaRPr lang="es-CO" sz="6600" b="1" dirty="0"/>
          </a:p>
        </p:txBody>
      </p:sp>
      <p:sp>
        <p:nvSpPr>
          <p:cNvPr id="3" name="Rectángulo 2">
            <a:extLst>
              <a:ext uri="{FF2B5EF4-FFF2-40B4-BE49-F238E27FC236}">
                <a16:creationId xmlns:a16="http://schemas.microsoft.com/office/drawing/2014/main" id="{6CB4498C-B695-F935-549E-2933E552E2D5}"/>
              </a:ext>
            </a:extLst>
          </p:cNvPr>
          <p:cNvSpPr/>
          <p:nvPr/>
        </p:nvSpPr>
        <p:spPr>
          <a:xfrm>
            <a:off x="6096000" y="1289957"/>
            <a:ext cx="5784618"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600" b="1" dirty="0"/>
              <a:t>512Mb</a:t>
            </a:r>
            <a:endParaRPr lang="es-CO" sz="6600" b="1" dirty="0"/>
          </a:p>
        </p:txBody>
      </p:sp>
      <p:sp>
        <p:nvSpPr>
          <p:cNvPr id="4" name="Rectángulo 3">
            <a:extLst>
              <a:ext uri="{FF2B5EF4-FFF2-40B4-BE49-F238E27FC236}">
                <a16:creationId xmlns:a16="http://schemas.microsoft.com/office/drawing/2014/main" id="{CA4D9D63-FBB7-7D52-9E23-1292C4D28803}"/>
              </a:ext>
            </a:extLst>
          </p:cNvPr>
          <p:cNvSpPr/>
          <p:nvPr/>
        </p:nvSpPr>
        <p:spPr>
          <a:xfrm>
            <a:off x="3190653" y="1289957"/>
            <a:ext cx="2905347"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600" b="1" dirty="0"/>
              <a:t>256Mb</a:t>
            </a:r>
            <a:endParaRPr lang="es-CO" sz="6600" b="1" dirty="0"/>
          </a:p>
        </p:txBody>
      </p:sp>
      <p:sp>
        <p:nvSpPr>
          <p:cNvPr id="5" name="Rectángulo 4">
            <a:extLst>
              <a:ext uri="{FF2B5EF4-FFF2-40B4-BE49-F238E27FC236}">
                <a16:creationId xmlns:a16="http://schemas.microsoft.com/office/drawing/2014/main" id="{340294E8-3AD4-4A6F-CEAF-D60C175A6BBD}"/>
              </a:ext>
            </a:extLst>
          </p:cNvPr>
          <p:cNvSpPr/>
          <p:nvPr/>
        </p:nvSpPr>
        <p:spPr>
          <a:xfrm>
            <a:off x="311382" y="3429000"/>
            <a:ext cx="1501089"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3200" b="1" dirty="0"/>
              <a:t>128Mb</a:t>
            </a:r>
            <a:endParaRPr lang="es-CO" sz="3200" b="1" dirty="0"/>
          </a:p>
        </p:txBody>
      </p:sp>
      <p:sp>
        <p:nvSpPr>
          <p:cNvPr id="6" name="Rectángulo 5">
            <a:extLst>
              <a:ext uri="{FF2B5EF4-FFF2-40B4-BE49-F238E27FC236}">
                <a16:creationId xmlns:a16="http://schemas.microsoft.com/office/drawing/2014/main" id="{D00587A7-9A7F-B60C-E534-BA2B19F0F408}"/>
              </a:ext>
            </a:extLst>
          </p:cNvPr>
          <p:cNvSpPr/>
          <p:nvPr/>
        </p:nvSpPr>
        <p:spPr>
          <a:xfrm>
            <a:off x="6096000" y="3429000"/>
            <a:ext cx="5784618"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600" b="1" dirty="0"/>
              <a:t>512Mb</a:t>
            </a:r>
            <a:endParaRPr lang="es-CO" sz="6600" b="1" dirty="0"/>
          </a:p>
        </p:txBody>
      </p:sp>
      <p:sp>
        <p:nvSpPr>
          <p:cNvPr id="7" name="Rectángulo 6">
            <a:extLst>
              <a:ext uri="{FF2B5EF4-FFF2-40B4-BE49-F238E27FC236}">
                <a16:creationId xmlns:a16="http://schemas.microsoft.com/office/drawing/2014/main" id="{7E8069F2-5488-2B24-5F8A-CBBF5D11C4E9}"/>
              </a:ext>
            </a:extLst>
          </p:cNvPr>
          <p:cNvSpPr/>
          <p:nvPr/>
        </p:nvSpPr>
        <p:spPr>
          <a:xfrm>
            <a:off x="3190653" y="3429000"/>
            <a:ext cx="2905347"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600" b="1" dirty="0"/>
              <a:t>256Mb</a:t>
            </a:r>
            <a:endParaRPr lang="es-CO" sz="6600" b="1" dirty="0"/>
          </a:p>
        </p:txBody>
      </p:sp>
      <p:sp>
        <p:nvSpPr>
          <p:cNvPr id="8" name="Rectángulo 7">
            <a:extLst>
              <a:ext uri="{FF2B5EF4-FFF2-40B4-BE49-F238E27FC236}">
                <a16:creationId xmlns:a16="http://schemas.microsoft.com/office/drawing/2014/main" id="{A6BD02B4-A55B-C173-1EE2-FFB59AFE66D6}"/>
              </a:ext>
            </a:extLst>
          </p:cNvPr>
          <p:cNvSpPr/>
          <p:nvPr/>
        </p:nvSpPr>
        <p:spPr>
          <a:xfrm>
            <a:off x="1812471" y="3429000"/>
            <a:ext cx="1501089"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3200" b="1" dirty="0"/>
              <a:t>128Mb</a:t>
            </a:r>
            <a:endParaRPr lang="es-CO" sz="3200" b="1" dirty="0"/>
          </a:p>
        </p:txBody>
      </p:sp>
    </p:spTree>
    <p:extLst>
      <p:ext uri="{BB962C8B-B14F-4D97-AF65-F5344CB8AC3E}">
        <p14:creationId xmlns:p14="http://schemas.microsoft.com/office/powerpoint/2010/main" val="260892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5F288F9-5CF7-6EB4-201F-92B3510E1790}"/>
              </a:ext>
            </a:extLst>
          </p:cNvPr>
          <p:cNvSpPr txBox="1"/>
          <p:nvPr/>
        </p:nvSpPr>
        <p:spPr>
          <a:xfrm>
            <a:off x="311382" y="74691"/>
            <a:ext cx="10352314" cy="830997"/>
          </a:xfrm>
          <a:prstGeom prst="rect">
            <a:avLst/>
          </a:prstGeom>
          <a:noFill/>
        </p:spPr>
        <p:txBody>
          <a:bodyPr wrap="square" rtlCol="0">
            <a:spAutoFit/>
          </a:bodyPr>
          <a:lstStyle/>
          <a:p>
            <a:r>
              <a:rPr lang="es-ES" sz="4800" dirty="0">
                <a:solidFill>
                  <a:srgbClr val="FF0000"/>
                </a:solidFill>
              </a:rPr>
              <a:t>EJEMPLO DE SISTEMAS ASOCIADOS</a:t>
            </a:r>
            <a:endParaRPr lang="es-CO" sz="4800" b="1" dirty="0">
              <a:solidFill>
                <a:srgbClr val="FF0000"/>
              </a:solidFill>
            </a:endParaRPr>
          </a:p>
        </p:txBody>
      </p:sp>
      <p:sp>
        <p:nvSpPr>
          <p:cNvPr id="5" name="Rectángulo 4">
            <a:extLst>
              <a:ext uri="{FF2B5EF4-FFF2-40B4-BE49-F238E27FC236}">
                <a16:creationId xmlns:a16="http://schemas.microsoft.com/office/drawing/2014/main" id="{340294E8-3AD4-4A6F-CEAF-D60C175A6BBD}"/>
              </a:ext>
            </a:extLst>
          </p:cNvPr>
          <p:cNvSpPr/>
          <p:nvPr/>
        </p:nvSpPr>
        <p:spPr>
          <a:xfrm>
            <a:off x="311382" y="1289958"/>
            <a:ext cx="1501089"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3200" b="1" dirty="0"/>
              <a:t>128Mb</a:t>
            </a:r>
            <a:endParaRPr lang="es-CO" sz="3200" b="1" dirty="0"/>
          </a:p>
        </p:txBody>
      </p:sp>
      <p:sp>
        <p:nvSpPr>
          <p:cNvPr id="6" name="Rectángulo 5">
            <a:extLst>
              <a:ext uri="{FF2B5EF4-FFF2-40B4-BE49-F238E27FC236}">
                <a16:creationId xmlns:a16="http://schemas.microsoft.com/office/drawing/2014/main" id="{D00587A7-9A7F-B60C-E534-BA2B19F0F408}"/>
              </a:ext>
            </a:extLst>
          </p:cNvPr>
          <p:cNvSpPr/>
          <p:nvPr/>
        </p:nvSpPr>
        <p:spPr>
          <a:xfrm>
            <a:off x="6096000" y="1289958"/>
            <a:ext cx="5784618"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600" b="1" dirty="0"/>
              <a:t>512Mb</a:t>
            </a:r>
            <a:endParaRPr lang="es-CO" sz="6600" b="1" dirty="0"/>
          </a:p>
        </p:txBody>
      </p:sp>
      <p:sp>
        <p:nvSpPr>
          <p:cNvPr id="7" name="Rectángulo 6">
            <a:extLst>
              <a:ext uri="{FF2B5EF4-FFF2-40B4-BE49-F238E27FC236}">
                <a16:creationId xmlns:a16="http://schemas.microsoft.com/office/drawing/2014/main" id="{7E8069F2-5488-2B24-5F8A-CBBF5D11C4E9}"/>
              </a:ext>
            </a:extLst>
          </p:cNvPr>
          <p:cNvSpPr/>
          <p:nvPr/>
        </p:nvSpPr>
        <p:spPr>
          <a:xfrm>
            <a:off x="3190653" y="1289958"/>
            <a:ext cx="2905347"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600" b="1" dirty="0"/>
              <a:t>256Mb</a:t>
            </a:r>
            <a:endParaRPr lang="es-CO" sz="6600" b="1" dirty="0"/>
          </a:p>
        </p:txBody>
      </p:sp>
      <p:sp>
        <p:nvSpPr>
          <p:cNvPr id="8" name="Rectángulo 7">
            <a:extLst>
              <a:ext uri="{FF2B5EF4-FFF2-40B4-BE49-F238E27FC236}">
                <a16:creationId xmlns:a16="http://schemas.microsoft.com/office/drawing/2014/main" id="{A6BD02B4-A55B-C173-1EE2-FFB59AFE66D6}"/>
              </a:ext>
            </a:extLst>
          </p:cNvPr>
          <p:cNvSpPr/>
          <p:nvPr/>
        </p:nvSpPr>
        <p:spPr>
          <a:xfrm>
            <a:off x="1812471" y="1289958"/>
            <a:ext cx="1501089"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3200" b="1" dirty="0"/>
              <a:t>128Mb</a:t>
            </a:r>
            <a:endParaRPr lang="es-CO" sz="3200" b="1" dirty="0"/>
          </a:p>
        </p:txBody>
      </p:sp>
      <p:sp>
        <p:nvSpPr>
          <p:cNvPr id="10" name="Rectángulo: esquinas redondeadas 9">
            <a:extLst>
              <a:ext uri="{FF2B5EF4-FFF2-40B4-BE49-F238E27FC236}">
                <a16:creationId xmlns:a16="http://schemas.microsoft.com/office/drawing/2014/main" id="{7402128F-57EB-D558-5823-25C0260263CE}"/>
              </a:ext>
            </a:extLst>
          </p:cNvPr>
          <p:cNvSpPr/>
          <p:nvPr/>
        </p:nvSpPr>
        <p:spPr>
          <a:xfrm>
            <a:off x="735924" y="3673929"/>
            <a:ext cx="1076547"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rgbClr val="FF0000"/>
                </a:solidFill>
              </a:rPr>
              <a:t>95Mb</a:t>
            </a:r>
            <a:endParaRPr lang="es-CO" sz="2400" b="1" dirty="0">
              <a:solidFill>
                <a:srgbClr val="FF0000"/>
              </a:solidFill>
            </a:endParaRPr>
          </a:p>
        </p:txBody>
      </p:sp>
    </p:spTree>
    <p:extLst>
      <p:ext uri="{BB962C8B-B14F-4D97-AF65-F5344CB8AC3E}">
        <p14:creationId xmlns:p14="http://schemas.microsoft.com/office/powerpoint/2010/main" val="2098360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5F288F9-5CF7-6EB4-201F-92B3510E1790}"/>
              </a:ext>
            </a:extLst>
          </p:cNvPr>
          <p:cNvSpPr txBox="1"/>
          <p:nvPr/>
        </p:nvSpPr>
        <p:spPr>
          <a:xfrm>
            <a:off x="311382" y="74691"/>
            <a:ext cx="10352314" cy="830997"/>
          </a:xfrm>
          <a:prstGeom prst="rect">
            <a:avLst/>
          </a:prstGeom>
          <a:noFill/>
        </p:spPr>
        <p:txBody>
          <a:bodyPr wrap="square" rtlCol="0">
            <a:spAutoFit/>
          </a:bodyPr>
          <a:lstStyle/>
          <a:p>
            <a:r>
              <a:rPr lang="es-ES" sz="4800" dirty="0">
                <a:solidFill>
                  <a:srgbClr val="FF0000"/>
                </a:solidFill>
              </a:rPr>
              <a:t>EJEMPLO DE SISTEMAS ASOCIADOS</a:t>
            </a:r>
            <a:endParaRPr lang="es-CO" sz="4800" b="1" dirty="0">
              <a:solidFill>
                <a:srgbClr val="FF0000"/>
              </a:solidFill>
            </a:endParaRPr>
          </a:p>
        </p:txBody>
      </p:sp>
      <p:sp>
        <p:nvSpPr>
          <p:cNvPr id="5" name="Rectángulo 4">
            <a:extLst>
              <a:ext uri="{FF2B5EF4-FFF2-40B4-BE49-F238E27FC236}">
                <a16:creationId xmlns:a16="http://schemas.microsoft.com/office/drawing/2014/main" id="{340294E8-3AD4-4A6F-CEAF-D60C175A6BBD}"/>
              </a:ext>
            </a:extLst>
          </p:cNvPr>
          <p:cNvSpPr/>
          <p:nvPr/>
        </p:nvSpPr>
        <p:spPr>
          <a:xfrm>
            <a:off x="311382" y="1289958"/>
            <a:ext cx="1501089"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3200" b="1" dirty="0"/>
              <a:t>128Mb</a:t>
            </a:r>
            <a:endParaRPr lang="es-CO" sz="3200" b="1" dirty="0"/>
          </a:p>
        </p:txBody>
      </p:sp>
      <p:sp>
        <p:nvSpPr>
          <p:cNvPr id="6" name="Rectángulo 5">
            <a:extLst>
              <a:ext uri="{FF2B5EF4-FFF2-40B4-BE49-F238E27FC236}">
                <a16:creationId xmlns:a16="http://schemas.microsoft.com/office/drawing/2014/main" id="{D00587A7-9A7F-B60C-E534-BA2B19F0F408}"/>
              </a:ext>
            </a:extLst>
          </p:cNvPr>
          <p:cNvSpPr/>
          <p:nvPr/>
        </p:nvSpPr>
        <p:spPr>
          <a:xfrm>
            <a:off x="6096000" y="1289958"/>
            <a:ext cx="5784618"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600" b="1" dirty="0"/>
              <a:t>512Mb</a:t>
            </a:r>
            <a:endParaRPr lang="es-CO" sz="6600" b="1" dirty="0"/>
          </a:p>
        </p:txBody>
      </p:sp>
      <p:sp>
        <p:nvSpPr>
          <p:cNvPr id="7" name="Rectángulo 6">
            <a:extLst>
              <a:ext uri="{FF2B5EF4-FFF2-40B4-BE49-F238E27FC236}">
                <a16:creationId xmlns:a16="http://schemas.microsoft.com/office/drawing/2014/main" id="{7E8069F2-5488-2B24-5F8A-CBBF5D11C4E9}"/>
              </a:ext>
            </a:extLst>
          </p:cNvPr>
          <p:cNvSpPr/>
          <p:nvPr/>
        </p:nvSpPr>
        <p:spPr>
          <a:xfrm>
            <a:off x="3190653" y="1289958"/>
            <a:ext cx="2905347"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6600" b="1" dirty="0"/>
              <a:t>256Mb</a:t>
            </a:r>
            <a:endParaRPr lang="es-CO" sz="6600" b="1" dirty="0"/>
          </a:p>
        </p:txBody>
      </p:sp>
      <p:sp>
        <p:nvSpPr>
          <p:cNvPr id="8" name="Rectángulo 7">
            <a:extLst>
              <a:ext uri="{FF2B5EF4-FFF2-40B4-BE49-F238E27FC236}">
                <a16:creationId xmlns:a16="http://schemas.microsoft.com/office/drawing/2014/main" id="{A6BD02B4-A55B-C173-1EE2-FFB59AFE66D6}"/>
              </a:ext>
            </a:extLst>
          </p:cNvPr>
          <p:cNvSpPr/>
          <p:nvPr/>
        </p:nvSpPr>
        <p:spPr>
          <a:xfrm>
            <a:off x="1812471" y="1289958"/>
            <a:ext cx="1501089"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3200" b="1" dirty="0"/>
              <a:t>128Mb</a:t>
            </a:r>
            <a:endParaRPr lang="es-CO" sz="3200" b="1" dirty="0"/>
          </a:p>
        </p:txBody>
      </p:sp>
      <p:sp>
        <p:nvSpPr>
          <p:cNvPr id="10" name="Rectángulo: esquinas redondeadas 9">
            <a:extLst>
              <a:ext uri="{FF2B5EF4-FFF2-40B4-BE49-F238E27FC236}">
                <a16:creationId xmlns:a16="http://schemas.microsoft.com/office/drawing/2014/main" id="{7402128F-57EB-D558-5823-25C0260263CE}"/>
              </a:ext>
            </a:extLst>
          </p:cNvPr>
          <p:cNvSpPr/>
          <p:nvPr/>
        </p:nvSpPr>
        <p:spPr>
          <a:xfrm>
            <a:off x="311382" y="1289958"/>
            <a:ext cx="1076547"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rgbClr val="FF0000"/>
                </a:solidFill>
              </a:rPr>
              <a:t>95Mb</a:t>
            </a:r>
            <a:endParaRPr lang="es-CO" sz="2400" b="1" dirty="0">
              <a:solidFill>
                <a:srgbClr val="FF0000"/>
              </a:solidFill>
            </a:endParaRPr>
          </a:p>
        </p:txBody>
      </p:sp>
      <p:sp>
        <p:nvSpPr>
          <p:cNvPr id="2" name="Rectángulo 1">
            <a:extLst>
              <a:ext uri="{FF2B5EF4-FFF2-40B4-BE49-F238E27FC236}">
                <a16:creationId xmlns:a16="http://schemas.microsoft.com/office/drawing/2014/main" id="{D956CD12-8318-F274-758D-F4C26EA859A5}"/>
              </a:ext>
            </a:extLst>
          </p:cNvPr>
          <p:cNvSpPr/>
          <p:nvPr/>
        </p:nvSpPr>
        <p:spPr>
          <a:xfrm>
            <a:off x="1387929" y="1289958"/>
            <a:ext cx="424542" cy="1371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Flecha: hacia abajo 2">
            <a:extLst>
              <a:ext uri="{FF2B5EF4-FFF2-40B4-BE49-F238E27FC236}">
                <a16:creationId xmlns:a16="http://schemas.microsoft.com/office/drawing/2014/main" id="{9103750E-44F5-F9A9-C268-92A86A54B693}"/>
              </a:ext>
            </a:extLst>
          </p:cNvPr>
          <p:cNvSpPr/>
          <p:nvPr/>
        </p:nvSpPr>
        <p:spPr>
          <a:xfrm>
            <a:off x="1273629" y="2792187"/>
            <a:ext cx="653142" cy="767442"/>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Bocadillo nube: nube 3">
            <a:extLst>
              <a:ext uri="{FF2B5EF4-FFF2-40B4-BE49-F238E27FC236}">
                <a16:creationId xmlns:a16="http://schemas.microsoft.com/office/drawing/2014/main" id="{B5B72B93-C699-9237-9EF7-B20342E9639B}"/>
              </a:ext>
            </a:extLst>
          </p:cNvPr>
          <p:cNvSpPr/>
          <p:nvPr/>
        </p:nvSpPr>
        <p:spPr>
          <a:xfrm>
            <a:off x="849655" y="2956021"/>
            <a:ext cx="10068716" cy="301262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t>Al ubicar aparece una fragmentación interna de 128MB-95MB= </a:t>
            </a:r>
            <a:r>
              <a:rPr lang="es-ES" sz="4000" b="1" dirty="0">
                <a:solidFill>
                  <a:srgbClr val="FF0000"/>
                </a:solidFill>
              </a:rPr>
              <a:t>33MB</a:t>
            </a:r>
            <a:r>
              <a:rPr lang="es-ES" sz="3200" dirty="0"/>
              <a:t>(que es el problema de esta representación).</a:t>
            </a:r>
            <a:endParaRPr lang="es-CO" sz="3200" dirty="0"/>
          </a:p>
        </p:txBody>
      </p:sp>
    </p:spTree>
    <p:extLst>
      <p:ext uri="{BB962C8B-B14F-4D97-AF65-F5344CB8AC3E}">
        <p14:creationId xmlns:p14="http://schemas.microsoft.com/office/powerpoint/2010/main" val="36057986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1382" y="74691"/>
            <a:ext cx="11880618" cy="1569660"/>
          </a:xfrm>
          <a:prstGeom prst="rect">
            <a:avLst/>
          </a:prstGeom>
          <a:noFill/>
        </p:spPr>
        <p:txBody>
          <a:bodyPr wrap="square" rtlCol="0">
            <a:spAutoFit/>
          </a:bodyPr>
          <a:lstStyle/>
          <a:p>
            <a:pPr algn="ctr"/>
            <a:r>
              <a:rPr lang="es-ES" sz="4800" dirty="0">
                <a:solidFill>
                  <a:srgbClr val="FF0000"/>
                </a:solidFill>
              </a:rPr>
              <a:t>Compactación de memoria en representación de lista enlazada</a:t>
            </a:r>
            <a:endParaRPr lang="es-CO" sz="4800" b="1" dirty="0">
              <a:solidFill>
                <a:srgbClr val="FF0000"/>
              </a:solidFill>
            </a:endParaRPr>
          </a:p>
        </p:txBody>
      </p:sp>
      <p:sp>
        <p:nvSpPr>
          <p:cNvPr id="3" name="Marcador de contenido 2">
            <a:extLst>
              <a:ext uri="{FF2B5EF4-FFF2-40B4-BE49-F238E27FC236}">
                <a16:creationId xmlns:a16="http://schemas.microsoft.com/office/drawing/2014/main" id="{86551E6A-8D2C-8436-DFF1-EB8B4266CF2C}"/>
              </a:ext>
            </a:extLst>
          </p:cNvPr>
          <p:cNvSpPr txBox="1">
            <a:spLocks/>
          </p:cNvSpPr>
          <p:nvPr/>
        </p:nvSpPr>
        <p:spPr>
          <a:xfrm>
            <a:off x="838200" y="1690688"/>
            <a:ext cx="10515600" cy="4351338"/>
          </a:xfrm>
          <a:prstGeom prst="rect">
            <a:avLst/>
          </a:prstGeom>
          <a:solidFill>
            <a:schemeClr val="bg1"/>
          </a:solidFill>
          <a:ln>
            <a:solidFill>
              <a:schemeClr val="bg1"/>
            </a:solidFill>
          </a:ln>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Para la siguiente representación de memoria con listas enlazadas:</a:t>
            </a:r>
          </a:p>
          <a:p>
            <a:pPr marL="0" indent="0">
              <a:buFont typeface="Arial" panose="020B0604020202020204" pitchFamily="34" charset="0"/>
              <a:buNone/>
            </a:pPr>
            <a:r>
              <a:rPr lang="es-ES" dirty="0"/>
              <a:t>2</a:t>
            </a:r>
          </a:p>
          <a:p>
            <a:pPr marL="0" indent="0">
              <a:buFont typeface="Arial" panose="020B0604020202020204" pitchFamily="34" charset="0"/>
              <a:buNone/>
            </a:pPr>
            <a:r>
              <a:rPr lang="es-ES" dirty="0"/>
              <a:t>					Se puede dar salida de primer P:  HPH</a:t>
            </a:r>
          </a:p>
          <a:p>
            <a:pPr marL="0" indent="0">
              <a:buFont typeface="Arial" panose="020B0604020202020204" pitchFamily="34" charset="0"/>
              <a:buNone/>
            </a:pPr>
            <a:r>
              <a:rPr lang="es-CO" dirty="0"/>
              <a:t>10                      </a:t>
            </a:r>
          </a:p>
          <a:p>
            <a:r>
              <a:rPr lang="es-CO" dirty="0"/>
              <a:t>                                                      </a:t>
            </a:r>
          </a:p>
          <a:p>
            <a:r>
              <a:rPr lang="es-CO" dirty="0"/>
              <a:t>                                                          Se puede dar salida del segundo P:  PHH,             se compactan dos huecos</a:t>
            </a:r>
          </a:p>
          <a:p>
            <a:endParaRPr lang="es-CO" dirty="0"/>
          </a:p>
          <a:p>
            <a:pPr marL="0" indent="0">
              <a:buFont typeface="Arial" panose="020B0604020202020204" pitchFamily="34" charset="0"/>
              <a:buNone/>
            </a:pPr>
            <a:r>
              <a:rPr lang="es-CO" dirty="0"/>
              <a:t>20 					Si salen los dos primeros procesos:  HHH</a:t>
            </a:r>
          </a:p>
          <a:p>
            <a:pPr marL="0" indent="0">
              <a:buFont typeface="Arial" panose="020B0604020202020204" pitchFamily="34" charset="0"/>
              <a:buNone/>
            </a:pPr>
            <a:endParaRPr lang="es-CO" dirty="0"/>
          </a:p>
          <a:p>
            <a:pPr marL="0" indent="0">
              <a:buFont typeface="Arial" panose="020B0604020202020204" pitchFamily="34" charset="0"/>
              <a:buNone/>
            </a:pPr>
            <a:r>
              <a:rPr lang="es-CO" dirty="0"/>
              <a:t>30</a:t>
            </a:r>
          </a:p>
        </p:txBody>
      </p:sp>
      <p:graphicFrame>
        <p:nvGraphicFramePr>
          <p:cNvPr id="5" name="Tabla 4">
            <a:extLst>
              <a:ext uri="{FF2B5EF4-FFF2-40B4-BE49-F238E27FC236}">
                <a16:creationId xmlns:a16="http://schemas.microsoft.com/office/drawing/2014/main" id="{A4F6B6D2-E54D-CEFE-32EF-BC758CF5073F}"/>
              </a:ext>
            </a:extLst>
          </p:cNvPr>
          <p:cNvGraphicFramePr>
            <a:graphicFrameLocks noGrp="1"/>
          </p:cNvGraphicFramePr>
          <p:nvPr>
            <p:extLst>
              <p:ext uri="{D42A27DB-BD31-4B8C-83A1-F6EECF244321}">
                <p14:modId xmlns:p14="http://schemas.microsoft.com/office/powerpoint/2010/main" val="773106519"/>
              </p:ext>
            </p:extLst>
          </p:nvPr>
        </p:nvGraphicFramePr>
        <p:xfrm>
          <a:off x="1422400" y="2424641"/>
          <a:ext cx="3330576" cy="370840"/>
        </p:xfrm>
        <a:graphic>
          <a:graphicData uri="http://schemas.openxmlformats.org/drawingml/2006/table">
            <a:tbl>
              <a:tblPr firstRow="1" bandRow="1">
                <a:tableStyleId>{5C22544A-7EE6-4342-B048-85BDC9FD1C3A}</a:tableStyleId>
              </a:tblPr>
              <a:tblGrid>
                <a:gridCol w="832644">
                  <a:extLst>
                    <a:ext uri="{9D8B030D-6E8A-4147-A177-3AD203B41FA5}">
                      <a16:colId xmlns:a16="http://schemas.microsoft.com/office/drawing/2014/main" val="2243210826"/>
                    </a:ext>
                  </a:extLst>
                </a:gridCol>
                <a:gridCol w="832644">
                  <a:extLst>
                    <a:ext uri="{9D8B030D-6E8A-4147-A177-3AD203B41FA5}">
                      <a16:colId xmlns:a16="http://schemas.microsoft.com/office/drawing/2014/main" val="3646437986"/>
                    </a:ext>
                  </a:extLst>
                </a:gridCol>
                <a:gridCol w="832644">
                  <a:extLst>
                    <a:ext uri="{9D8B030D-6E8A-4147-A177-3AD203B41FA5}">
                      <a16:colId xmlns:a16="http://schemas.microsoft.com/office/drawing/2014/main" val="2118032378"/>
                    </a:ext>
                  </a:extLst>
                </a:gridCol>
                <a:gridCol w="832644">
                  <a:extLst>
                    <a:ext uri="{9D8B030D-6E8A-4147-A177-3AD203B41FA5}">
                      <a16:colId xmlns:a16="http://schemas.microsoft.com/office/drawing/2014/main" val="648917658"/>
                    </a:ext>
                  </a:extLst>
                </a:gridCol>
              </a:tblGrid>
              <a:tr h="370840">
                <a:tc>
                  <a:txBody>
                    <a:bodyPr/>
                    <a:lstStyle/>
                    <a:p>
                      <a:r>
                        <a:rPr lang="es-ES" dirty="0"/>
                        <a:t>P</a:t>
                      </a:r>
                      <a:endParaRPr lang="es-CO" dirty="0"/>
                    </a:p>
                  </a:txBody>
                  <a:tcPr/>
                </a:tc>
                <a:tc>
                  <a:txBody>
                    <a:bodyPr/>
                    <a:lstStyle/>
                    <a:p>
                      <a:r>
                        <a:rPr lang="es-ES" dirty="0"/>
                        <a:t>0</a:t>
                      </a:r>
                      <a:endParaRPr lang="es-CO" dirty="0"/>
                    </a:p>
                  </a:txBody>
                  <a:tcPr/>
                </a:tc>
                <a:tc>
                  <a:txBody>
                    <a:bodyPr/>
                    <a:lstStyle/>
                    <a:p>
                      <a:r>
                        <a:rPr lang="es-ES" dirty="0"/>
                        <a:t>100</a:t>
                      </a:r>
                      <a:endParaRPr lang="es-CO" dirty="0"/>
                    </a:p>
                  </a:txBody>
                  <a:tcPr/>
                </a:tc>
                <a:tc>
                  <a:txBody>
                    <a:bodyPr/>
                    <a:lstStyle/>
                    <a:p>
                      <a:r>
                        <a:rPr lang="es-ES" dirty="0"/>
                        <a:t>10</a:t>
                      </a:r>
                      <a:endParaRPr lang="es-CO" dirty="0"/>
                    </a:p>
                  </a:txBody>
                  <a:tcPr/>
                </a:tc>
                <a:extLst>
                  <a:ext uri="{0D108BD9-81ED-4DB2-BD59-A6C34878D82A}">
                    <a16:rowId xmlns:a16="http://schemas.microsoft.com/office/drawing/2014/main" val="1324955416"/>
                  </a:ext>
                </a:extLst>
              </a:tr>
            </a:tbl>
          </a:graphicData>
        </a:graphic>
      </p:graphicFrame>
      <p:graphicFrame>
        <p:nvGraphicFramePr>
          <p:cNvPr id="6" name="Tabla 7">
            <a:extLst>
              <a:ext uri="{FF2B5EF4-FFF2-40B4-BE49-F238E27FC236}">
                <a16:creationId xmlns:a16="http://schemas.microsoft.com/office/drawing/2014/main" id="{E42AEB27-D3F8-07A5-7321-0D253A299EBD}"/>
              </a:ext>
            </a:extLst>
          </p:cNvPr>
          <p:cNvGraphicFramePr>
            <a:graphicFrameLocks noGrp="1"/>
          </p:cNvGraphicFramePr>
          <p:nvPr>
            <p:extLst>
              <p:ext uri="{D42A27DB-BD31-4B8C-83A1-F6EECF244321}">
                <p14:modId xmlns:p14="http://schemas.microsoft.com/office/powerpoint/2010/main" val="1610335699"/>
              </p:ext>
            </p:extLst>
          </p:nvPr>
        </p:nvGraphicFramePr>
        <p:xfrm>
          <a:off x="1422400" y="3267708"/>
          <a:ext cx="3406772" cy="370841"/>
        </p:xfrm>
        <a:graphic>
          <a:graphicData uri="http://schemas.openxmlformats.org/drawingml/2006/table">
            <a:tbl>
              <a:tblPr firstRow="1" bandRow="1">
                <a:tableStyleId>{5C22544A-7EE6-4342-B048-85BDC9FD1C3A}</a:tableStyleId>
              </a:tblPr>
              <a:tblGrid>
                <a:gridCol w="851693">
                  <a:extLst>
                    <a:ext uri="{9D8B030D-6E8A-4147-A177-3AD203B41FA5}">
                      <a16:colId xmlns:a16="http://schemas.microsoft.com/office/drawing/2014/main" val="3129531153"/>
                    </a:ext>
                  </a:extLst>
                </a:gridCol>
                <a:gridCol w="851693">
                  <a:extLst>
                    <a:ext uri="{9D8B030D-6E8A-4147-A177-3AD203B41FA5}">
                      <a16:colId xmlns:a16="http://schemas.microsoft.com/office/drawing/2014/main" val="3842129356"/>
                    </a:ext>
                  </a:extLst>
                </a:gridCol>
                <a:gridCol w="851693">
                  <a:extLst>
                    <a:ext uri="{9D8B030D-6E8A-4147-A177-3AD203B41FA5}">
                      <a16:colId xmlns:a16="http://schemas.microsoft.com/office/drawing/2014/main" val="4090495718"/>
                    </a:ext>
                  </a:extLst>
                </a:gridCol>
                <a:gridCol w="851693">
                  <a:extLst>
                    <a:ext uri="{9D8B030D-6E8A-4147-A177-3AD203B41FA5}">
                      <a16:colId xmlns:a16="http://schemas.microsoft.com/office/drawing/2014/main" val="305596563"/>
                    </a:ext>
                  </a:extLst>
                </a:gridCol>
              </a:tblGrid>
              <a:tr h="370841">
                <a:tc>
                  <a:txBody>
                    <a:bodyPr/>
                    <a:lstStyle/>
                    <a:p>
                      <a:r>
                        <a:rPr lang="es-ES" dirty="0"/>
                        <a:t>P</a:t>
                      </a:r>
                      <a:endParaRPr lang="es-CO" dirty="0"/>
                    </a:p>
                  </a:txBody>
                  <a:tcPr/>
                </a:tc>
                <a:tc>
                  <a:txBody>
                    <a:bodyPr/>
                    <a:lstStyle/>
                    <a:p>
                      <a:r>
                        <a:rPr lang="es-ES" dirty="0"/>
                        <a:t>100</a:t>
                      </a:r>
                      <a:endParaRPr lang="es-CO" dirty="0"/>
                    </a:p>
                  </a:txBody>
                  <a:tcPr/>
                </a:tc>
                <a:tc>
                  <a:txBody>
                    <a:bodyPr/>
                    <a:lstStyle/>
                    <a:p>
                      <a:r>
                        <a:rPr lang="es-ES" dirty="0"/>
                        <a:t>250</a:t>
                      </a:r>
                      <a:endParaRPr lang="es-CO" dirty="0"/>
                    </a:p>
                  </a:txBody>
                  <a:tcPr/>
                </a:tc>
                <a:tc>
                  <a:txBody>
                    <a:bodyPr/>
                    <a:lstStyle/>
                    <a:p>
                      <a:r>
                        <a:rPr lang="es-ES" dirty="0"/>
                        <a:t>20</a:t>
                      </a:r>
                      <a:endParaRPr lang="es-CO" dirty="0"/>
                    </a:p>
                  </a:txBody>
                  <a:tcPr/>
                </a:tc>
                <a:extLst>
                  <a:ext uri="{0D108BD9-81ED-4DB2-BD59-A6C34878D82A}">
                    <a16:rowId xmlns:a16="http://schemas.microsoft.com/office/drawing/2014/main" val="3075185211"/>
                  </a:ext>
                </a:extLst>
              </a:tr>
            </a:tbl>
          </a:graphicData>
        </a:graphic>
      </p:graphicFrame>
      <p:cxnSp>
        <p:nvCxnSpPr>
          <p:cNvPr id="7" name="Conector recto de flecha 6">
            <a:extLst>
              <a:ext uri="{FF2B5EF4-FFF2-40B4-BE49-F238E27FC236}">
                <a16:creationId xmlns:a16="http://schemas.microsoft.com/office/drawing/2014/main" id="{2374D773-31F9-963E-77FA-F40FACFDAAA8}"/>
              </a:ext>
            </a:extLst>
          </p:cNvPr>
          <p:cNvCxnSpPr/>
          <p:nvPr/>
        </p:nvCxnSpPr>
        <p:spPr>
          <a:xfrm>
            <a:off x="2838450" y="2795481"/>
            <a:ext cx="0" cy="472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a 10">
            <a:extLst>
              <a:ext uri="{FF2B5EF4-FFF2-40B4-BE49-F238E27FC236}">
                <a16:creationId xmlns:a16="http://schemas.microsoft.com/office/drawing/2014/main" id="{8071D4CA-B46E-ADAA-24DE-1AE3CDC88F8C}"/>
              </a:ext>
            </a:extLst>
          </p:cNvPr>
          <p:cNvGraphicFramePr>
            <a:graphicFrameLocks noGrp="1"/>
          </p:cNvGraphicFramePr>
          <p:nvPr>
            <p:extLst>
              <p:ext uri="{D42A27DB-BD31-4B8C-83A1-F6EECF244321}">
                <p14:modId xmlns:p14="http://schemas.microsoft.com/office/powerpoint/2010/main" val="2986820614"/>
              </p:ext>
            </p:extLst>
          </p:nvPr>
        </p:nvGraphicFramePr>
        <p:xfrm>
          <a:off x="1422400" y="4229732"/>
          <a:ext cx="2934809" cy="370841"/>
        </p:xfrm>
        <a:graphic>
          <a:graphicData uri="http://schemas.openxmlformats.org/drawingml/2006/table">
            <a:tbl>
              <a:tblPr firstRow="1" bandRow="1">
                <a:tableStyleId>{5C22544A-7EE6-4342-B048-85BDC9FD1C3A}</a:tableStyleId>
              </a:tblPr>
              <a:tblGrid>
                <a:gridCol w="379730">
                  <a:extLst>
                    <a:ext uri="{9D8B030D-6E8A-4147-A177-3AD203B41FA5}">
                      <a16:colId xmlns:a16="http://schemas.microsoft.com/office/drawing/2014/main" val="2763081184"/>
                    </a:ext>
                  </a:extLst>
                </a:gridCol>
                <a:gridCol w="851693">
                  <a:extLst>
                    <a:ext uri="{9D8B030D-6E8A-4147-A177-3AD203B41FA5}">
                      <a16:colId xmlns:a16="http://schemas.microsoft.com/office/drawing/2014/main" val="994662970"/>
                    </a:ext>
                  </a:extLst>
                </a:gridCol>
                <a:gridCol w="851693">
                  <a:extLst>
                    <a:ext uri="{9D8B030D-6E8A-4147-A177-3AD203B41FA5}">
                      <a16:colId xmlns:a16="http://schemas.microsoft.com/office/drawing/2014/main" val="210971904"/>
                    </a:ext>
                  </a:extLst>
                </a:gridCol>
                <a:gridCol w="851693">
                  <a:extLst>
                    <a:ext uri="{9D8B030D-6E8A-4147-A177-3AD203B41FA5}">
                      <a16:colId xmlns:a16="http://schemas.microsoft.com/office/drawing/2014/main" val="2478797266"/>
                    </a:ext>
                  </a:extLst>
                </a:gridCol>
              </a:tblGrid>
              <a:tr h="370841">
                <a:tc>
                  <a:txBody>
                    <a:bodyPr/>
                    <a:lstStyle/>
                    <a:p>
                      <a:r>
                        <a:rPr lang="es-ES" dirty="0"/>
                        <a:t>H</a:t>
                      </a:r>
                      <a:endParaRPr lang="es-CO" dirty="0"/>
                    </a:p>
                  </a:txBody>
                  <a:tcPr/>
                </a:tc>
                <a:tc>
                  <a:txBody>
                    <a:bodyPr/>
                    <a:lstStyle/>
                    <a:p>
                      <a:r>
                        <a:rPr lang="es-ES" dirty="0"/>
                        <a:t>350</a:t>
                      </a:r>
                      <a:endParaRPr lang="es-CO" dirty="0"/>
                    </a:p>
                  </a:txBody>
                  <a:tcPr/>
                </a:tc>
                <a:tc>
                  <a:txBody>
                    <a:bodyPr/>
                    <a:lstStyle/>
                    <a:p>
                      <a:r>
                        <a:rPr lang="es-ES" dirty="0"/>
                        <a:t>100</a:t>
                      </a:r>
                      <a:endParaRPr lang="es-CO" dirty="0"/>
                    </a:p>
                  </a:txBody>
                  <a:tcPr/>
                </a:tc>
                <a:tc>
                  <a:txBody>
                    <a:bodyPr/>
                    <a:lstStyle/>
                    <a:p>
                      <a:r>
                        <a:rPr lang="es-ES" dirty="0"/>
                        <a:t>30</a:t>
                      </a:r>
                      <a:endParaRPr lang="es-CO" dirty="0"/>
                    </a:p>
                  </a:txBody>
                  <a:tcPr/>
                </a:tc>
                <a:extLst>
                  <a:ext uri="{0D108BD9-81ED-4DB2-BD59-A6C34878D82A}">
                    <a16:rowId xmlns:a16="http://schemas.microsoft.com/office/drawing/2014/main" val="2749999063"/>
                  </a:ext>
                </a:extLst>
              </a:tr>
            </a:tbl>
          </a:graphicData>
        </a:graphic>
      </p:graphicFrame>
      <p:pic>
        <p:nvPicPr>
          <p:cNvPr id="9" name="Imagen 8">
            <a:extLst>
              <a:ext uri="{FF2B5EF4-FFF2-40B4-BE49-F238E27FC236}">
                <a16:creationId xmlns:a16="http://schemas.microsoft.com/office/drawing/2014/main" id="{03C31A94-05A0-B39D-2252-9DA9FAF6C841}"/>
              </a:ext>
            </a:extLst>
          </p:cNvPr>
          <p:cNvPicPr>
            <a:picLocks noChangeAspect="1"/>
          </p:cNvPicPr>
          <p:nvPr/>
        </p:nvPicPr>
        <p:blipFill>
          <a:blip r:embed="rId3"/>
          <a:stretch>
            <a:fillRect/>
          </a:stretch>
        </p:blipFill>
        <p:spPr>
          <a:xfrm>
            <a:off x="2756147" y="3665423"/>
            <a:ext cx="164606" cy="554784"/>
          </a:xfrm>
          <a:prstGeom prst="rect">
            <a:avLst/>
          </a:prstGeom>
        </p:spPr>
      </p:pic>
      <p:graphicFrame>
        <p:nvGraphicFramePr>
          <p:cNvPr id="10" name="Tabla 12">
            <a:extLst>
              <a:ext uri="{FF2B5EF4-FFF2-40B4-BE49-F238E27FC236}">
                <a16:creationId xmlns:a16="http://schemas.microsoft.com/office/drawing/2014/main" id="{5CF81B96-B5C2-6E87-5241-6894D26D16A7}"/>
              </a:ext>
            </a:extLst>
          </p:cNvPr>
          <p:cNvGraphicFramePr>
            <a:graphicFrameLocks noGrp="1"/>
          </p:cNvGraphicFramePr>
          <p:nvPr>
            <p:extLst>
              <p:ext uri="{D42A27DB-BD31-4B8C-83A1-F6EECF244321}">
                <p14:modId xmlns:p14="http://schemas.microsoft.com/office/powerpoint/2010/main" val="3386048372"/>
              </p:ext>
            </p:extLst>
          </p:nvPr>
        </p:nvGraphicFramePr>
        <p:xfrm>
          <a:off x="1422400" y="5215569"/>
          <a:ext cx="3406776" cy="370841"/>
        </p:xfrm>
        <a:graphic>
          <a:graphicData uri="http://schemas.openxmlformats.org/drawingml/2006/table">
            <a:tbl>
              <a:tblPr firstRow="1" bandRow="1">
                <a:tableStyleId>{5C22544A-7EE6-4342-B048-85BDC9FD1C3A}</a:tableStyleId>
              </a:tblPr>
              <a:tblGrid>
                <a:gridCol w="703026">
                  <a:extLst>
                    <a:ext uri="{9D8B030D-6E8A-4147-A177-3AD203B41FA5}">
                      <a16:colId xmlns:a16="http://schemas.microsoft.com/office/drawing/2014/main" val="577799252"/>
                    </a:ext>
                  </a:extLst>
                </a:gridCol>
                <a:gridCol w="901250">
                  <a:extLst>
                    <a:ext uri="{9D8B030D-6E8A-4147-A177-3AD203B41FA5}">
                      <a16:colId xmlns:a16="http://schemas.microsoft.com/office/drawing/2014/main" val="1036176234"/>
                    </a:ext>
                  </a:extLst>
                </a:gridCol>
                <a:gridCol w="901250">
                  <a:extLst>
                    <a:ext uri="{9D8B030D-6E8A-4147-A177-3AD203B41FA5}">
                      <a16:colId xmlns:a16="http://schemas.microsoft.com/office/drawing/2014/main" val="2298018940"/>
                    </a:ext>
                  </a:extLst>
                </a:gridCol>
                <a:gridCol w="901250">
                  <a:extLst>
                    <a:ext uri="{9D8B030D-6E8A-4147-A177-3AD203B41FA5}">
                      <a16:colId xmlns:a16="http://schemas.microsoft.com/office/drawing/2014/main" val="3364407673"/>
                    </a:ext>
                  </a:extLst>
                </a:gridCol>
              </a:tblGrid>
              <a:tr h="370841">
                <a:tc>
                  <a:txBody>
                    <a:bodyPr/>
                    <a:lstStyle/>
                    <a:p>
                      <a:r>
                        <a:rPr lang="es-ES" dirty="0"/>
                        <a:t>p</a:t>
                      </a:r>
                      <a:endParaRPr lang="es-CO" dirty="0"/>
                    </a:p>
                  </a:txBody>
                  <a:tcPr/>
                </a:tc>
                <a:tc>
                  <a:txBody>
                    <a:bodyPr/>
                    <a:lstStyle/>
                    <a:p>
                      <a:r>
                        <a:rPr lang="es-ES" dirty="0"/>
                        <a:t>450</a:t>
                      </a:r>
                      <a:endParaRPr lang="es-CO" dirty="0"/>
                    </a:p>
                  </a:txBody>
                  <a:tcPr/>
                </a:tc>
                <a:tc>
                  <a:txBody>
                    <a:bodyPr/>
                    <a:lstStyle/>
                    <a:p>
                      <a:r>
                        <a:rPr lang="es-ES" dirty="0"/>
                        <a:t>200</a:t>
                      </a:r>
                      <a:endParaRPr lang="es-CO" dirty="0"/>
                    </a:p>
                  </a:txBody>
                  <a:tcPr/>
                </a:tc>
                <a:tc>
                  <a:txBody>
                    <a:bodyPr/>
                    <a:lstStyle/>
                    <a:p>
                      <a:r>
                        <a:rPr lang="es-ES" dirty="0" err="1"/>
                        <a:t>null</a:t>
                      </a:r>
                      <a:endParaRPr lang="es-CO" dirty="0"/>
                    </a:p>
                  </a:txBody>
                  <a:tcPr/>
                </a:tc>
                <a:extLst>
                  <a:ext uri="{0D108BD9-81ED-4DB2-BD59-A6C34878D82A}">
                    <a16:rowId xmlns:a16="http://schemas.microsoft.com/office/drawing/2014/main" val="2454326244"/>
                  </a:ext>
                </a:extLst>
              </a:tr>
            </a:tbl>
          </a:graphicData>
        </a:graphic>
      </p:graphicFrame>
    </p:spTree>
    <p:extLst>
      <p:ext uri="{BB962C8B-B14F-4D97-AF65-F5344CB8AC3E}">
        <p14:creationId xmlns:p14="http://schemas.microsoft.com/office/powerpoint/2010/main" val="2809161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1382" y="74691"/>
            <a:ext cx="11880618" cy="1323439"/>
          </a:xfrm>
          <a:prstGeom prst="rect">
            <a:avLst/>
          </a:prstGeom>
          <a:noFill/>
        </p:spPr>
        <p:txBody>
          <a:bodyPr wrap="square" rtlCol="0">
            <a:spAutoFit/>
          </a:bodyPr>
          <a:lstStyle>
            <a:defPPr>
              <a:defRPr lang="es-CO"/>
            </a:defPPr>
            <a:lvl1pPr algn="ctr">
              <a:defRPr sz="4000" b="1">
                <a:solidFill>
                  <a:srgbClr val="FF0000"/>
                </a:solidFill>
              </a:defRPr>
            </a:lvl1pPr>
          </a:lstStyle>
          <a:p>
            <a:r>
              <a:rPr lang="es-ES" dirty="0"/>
              <a:t>Operaciones sobre la lista ligada en la compactación de memoria</a:t>
            </a:r>
            <a:endParaRPr lang="es-CO" dirty="0"/>
          </a:p>
        </p:txBody>
      </p:sp>
      <p:sp>
        <p:nvSpPr>
          <p:cNvPr id="4" name="Marcador de contenido 2">
            <a:extLst>
              <a:ext uri="{FF2B5EF4-FFF2-40B4-BE49-F238E27FC236}">
                <a16:creationId xmlns:a16="http://schemas.microsoft.com/office/drawing/2014/main" id="{84EA4BE4-E5C1-F975-94FB-96B59D3C5F3D}"/>
              </a:ext>
            </a:extLst>
          </p:cNvPr>
          <p:cNvSpPr txBox="1">
            <a:spLocks/>
          </p:cNvSpPr>
          <p:nvPr/>
        </p:nvSpPr>
        <p:spPr>
          <a:xfrm>
            <a:off x="179614" y="1253331"/>
            <a:ext cx="1170100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200" dirty="0"/>
              <a:t>Cuando sale un P:  Solo se cambia a P en el registro por h</a:t>
            </a:r>
          </a:p>
          <a:p>
            <a:r>
              <a:rPr lang="es-ES" sz="3200" dirty="0"/>
              <a:t>Cuando se compactan dos procesos:  El proceso del primero queda con H y apunta al tercero  en el campo de tamaño se suman los tres tamaños, lo que hace que se elimine un nodo de la lista.</a:t>
            </a:r>
          </a:p>
          <a:p>
            <a:r>
              <a:rPr lang="es-ES" sz="3200" dirty="0"/>
              <a:t>Cuando hay tres nodos consecutivos en la lista, el primero tiene H e inicia igual pero su tamaño es la suma de los tres huecos y ese nodo apunta al cuarto de la lista.  El resultado es que eliminamos dos nodos que son huecos y se representan en un solo hueco.</a:t>
            </a:r>
            <a:endParaRPr lang="es-CO" sz="3200" dirty="0"/>
          </a:p>
        </p:txBody>
      </p:sp>
    </p:spTree>
    <p:extLst>
      <p:ext uri="{BB962C8B-B14F-4D97-AF65-F5344CB8AC3E}">
        <p14:creationId xmlns:p14="http://schemas.microsoft.com/office/powerpoint/2010/main" val="3003406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1382" y="74691"/>
            <a:ext cx="11880618" cy="1323439"/>
          </a:xfrm>
          <a:prstGeom prst="rect">
            <a:avLst/>
          </a:prstGeom>
          <a:noFill/>
        </p:spPr>
        <p:txBody>
          <a:bodyPr wrap="square" rtlCol="0">
            <a:spAutoFit/>
          </a:bodyPr>
          <a:lstStyle/>
          <a:p>
            <a:pPr algn="ctr"/>
            <a:r>
              <a:rPr lang="es-ES" sz="4000" b="1" dirty="0">
                <a:solidFill>
                  <a:srgbClr val="FF0000"/>
                </a:solidFill>
              </a:rPr>
              <a:t>1. Algoritmos de ubicación de procesos en la memoria RAM</a:t>
            </a:r>
            <a:endParaRPr lang="es-CO" sz="4000" b="1" dirty="0">
              <a:solidFill>
                <a:srgbClr val="FF0000"/>
              </a:solidFill>
            </a:endParaRPr>
          </a:p>
        </p:txBody>
      </p:sp>
      <p:sp>
        <p:nvSpPr>
          <p:cNvPr id="4" name="Marcador de contenido 2">
            <a:extLst>
              <a:ext uri="{FF2B5EF4-FFF2-40B4-BE49-F238E27FC236}">
                <a16:creationId xmlns:a16="http://schemas.microsoft.com/office/drawing/2014/main" id="{84EA4BE4-E5C1-F975-94FB-96B59D3C5F3D}"/>
              </a:ext>
            </a:extLst>
          </p:cNvPr>
          <p:cNvSpPr txBox="1">
            <a:spLocks/>
          </p:cNvSpPr>
          <p:nvPr/>
        </p:nvSpPr>
        <p:spPr>
          <a:xfrm>
            <a:off x="179614" y="1253331"/>
            <a:ext cx="1170100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sz="3200" dirty="0"/>
          </a:p>
        </p:txBody>
      </p:sp>
      <p:sp>
        <p:nvSpPr>
          <p:cNvPr id="3" name="CuadroTexto 2">
            <a:extLst>
              <a:ext uri="{FF2B5EF4-FFF2-40B4-BE49-F238E27FC236}">
                <a16:creationId xmlns:a16="http://schemas.microsoft.com/office/drawing/2014/main" id="{43530B41-E04F-DB41-F067-ED3401447D2E}"/>
              </a:ext>
            </a:extLst>
          </p:cNvPr>
          <p:cNvSpPr txBox="1"/>
          <p:nvPr/>
        </p:nvSpPr>
        <p:spPr>
          <a:xfrm>
            <a:off x="311382" y="970895"/>
            <a:ext cx="5517918" cy="4401205"/>
          </a:xfrm>
          <a:prstGeom prst="rect">
            <a:avLst/>
          </a:prstGeom>
          <a:noFill/>
        </p:spPr>
        <p:txBody>
          <a:bodyPr wrap="square" rtlCol="0">
            <a:spAutoFit/>
          </a:bodyPr>
          <a:lstStyle/>
          <a:p>
            <a:pPr marL="0" indent="0">
              <a:buNone/>
            </a:pPr>
            <a:r>
              <a:rPr lang="es-ES" sz="2800" dirty="0"/>
              <a:t>Para la ubicación de procesos se utilizan básicamente dos algoritmos:</a:t>
            </a:r>
          </a:p>
          <a:p>
            <a:pPr marL="0" indent="0" algn="just">
              <a:buNone/>
            </a:pPr>
            <a:r>
              <a:rPr lang="es-ES" sz="2800" dirty="0"/>
              <a:t>1.  El primero en ajustarse:  Recorre la lista ligada hasta encontrar un hueco donde el proceso pueda ubicarse.  Este algoritmo no necesariamente debe recorrer toda la lista solo lo hace si el hueco que se necesita esta de ultimo.</a:t>
            </a:r>
            <a:endParaRPr lang="es-CO" sz="2800" dirty="0"/>
          </a:p>
          <a:p>
            <a:endParaRPr lang="es-CO" sz="2800" dirty="0"/>
          </a:p>
        </p:txBody>
      </p:sp>
      <p:pic>
        <p:nvPicPr>
          <p:cNvPr id="5" name="Imagen 4">
            <a:extLst>
              <a:ext uri="{FF2B5EF4-FFF2-40B4-BE49-F238E27FC236}">
                <a16:creationId xmlns:a16="http://schemas.microsoft.com/office/drawing/2014/main" id="{61B30BBF-4D04-681B-84C5-74B81DB6043C}"/>
              </a:ext>
            </a:extLst>
          </p:cNvPr>
          <p:cNvPicPr>
            <a:picLocks noChangeAspect="1"/>
          </p:cNvPicPr>
          <p:nvPr/>
        </p:nvPicPr>
        <p:blipFill rotWithShape="1">
          <a:blip r:embed="rId3"/>
          <a:srcRect l="2367" r="2" b="2"/>
          <a:stretch/>
        </p:blipFill>
        <p:spPr>
          <a:xfrm>
            <a:off x="6029371" y="1855330"/>
            <a:ext cx="5962558" cy="4351338"/>
          </a:xfrm>
          <a:prstGeom prst="rect">
            <a:avLst/>
          </a:prstGeom>
        </p:spPr>
      </p:pic>
    </p:spTree>
    <p:extLst>
      <p:ext uri="{BB962C8B-B14F-4D97-AF65-F5344CB8AC3E}">
        <p14:creationId xmlns:p14="http://schemas.microsoft.com/office/powerpoint/2010/main" val="1153386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1382" y="74691"/>
            <a:ext cx="11880618" cy="3785652"/>
          </a:xfrm>
          <a:prstGeom prst="rect">
            <a:avLst/>
          </a:prstGeom>
          <a:noFill/>
        </p:spPr>
        <p:txBody>
          <a:bodyPr wrap="square" rtlCol="0">
            <a:spAutoFit/>
          </a:bodyPr>
          <a:lstStyle>
            <a:defPPr>
              <a:defRPr lang="es-CO"/>
            </a:defPPr>
            <a:lvl1pPr algn="ctr">
              <a:defRPr sz="4000" b="1">
                <a:solidFill>
                  <a:srgbClr val="FF0000"/>
                </a:solidFill>
              </a:defRPr>
            </a:lvl1pPr>
          </a:lstStyle>
          <a:p>
            <a:r>
              <a:rPr lang="es-ES" dirty="0"/>
              <a:t>2. Algoritmo del mejor en ajustarse para la ubicación de procesos en RAM</a:t>
            </a:r>
            <a:endParaRPr lang="es-CO" dirty="0"/>
          </a:p>
        </p:txBody>
      </p:sp>
      <p:sp>
        <p:nvSpPr>
          <p:cNvPr id="4" name="Marcador de contenido 2">
            <a:extLst>
              <a:ext uri="{FF2B5EF4-FFF2-40B4-BE49-F238E27FC236}">
                <a16:creationId xmlns:a16="http://schemas.microsoft.com/office/drawing/2014/main" id="{84EA4BE4-E5C1-F975-94FB-96B59D3C5F3D}"/>
              </a:ext>
            </a:extLst>
          </p:cNvPr>
          <p:cNvSpPr txBox="1">
            <a:spLocks/>
          </p:cNvSpPr>
          <p:nvPr/>
        </p:nvSpPr>
        <p:spPr>
          <a:xfrm>
            <a:off x="179614" y="1253331"/>
            <a:ext cx="1170100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sz="3200" dirty="0"/>
          </a:p>
        </p:txBody>
      </p:sp>
      <p:sp>
        <p:nvSpPr>
          <p:cNvPr id="3" name="CuadroTexto 2">
            <a:extLst>
              <a:ext uri="{FF2B5EF4-FFF2-40B4-BE49-F238E27FC236}">
                <a16:creationId xmlns:a16="http://schemas.microsoft.com/office/drawing/2014/main" id="{43530B41-E04F-DB41-F067-ED3401447D2E}"/>
              </a:ext>
            </a:extLst>
          </p:cNvPr>
          <p:cNvSpPr txBox="1"/>
          <p:nvPr/>
        </p:nvSpPr>
        <p:spPr>
          <a:xfrm>
            <a:off x="200071" y="1855330"/>
            <a:ext cx="5517918" cy="3046988"/>
          </a:xfrm>
          <a:prstGeom prst="rect">
            <a:avLst/>
          </a:prstGeom>
          <a:noFill/>
        </p:spPr>
        <p:txBody>
          <a:bodyPr wrap="square" rtlCol="0">
            <a:spAutoFit/>
          </a:bodyPr>
          <a:lstStyle/>
          <a:p>
            <a:r>
              <a:rPr lang="es-ES" sz="3200" dirty="0"/>
              <a:t>Plantea que el administrador debe recorrer toda la lista con el objetivo de encontrar en ella el hueco mas adecuado para ubicar el proceso.</a:t>
            </a:r>
            <a:endParaRPr lang="es-CO" sz="3200" dirty="0"/>
          </a:p>
          <a:p>
            <a:endParaRPr lang="es-CO" sz="3200" dirty="0"/>
          </a:p>
        </p:txBody>
      </p:sp>
      <p:pic>
        <p:nvPicPr>
          <p:cNvPr id="6" name="Imagen 5">
            <a:extLst>
              <a:ext uri="{FF2B5EF4-FFF2-40B4-BE49-F238E27FC236}">
                <a16:creationId xmlns:a16="http://schemas.microsoft.com/office/drawing/2014/main" id="{A299270C-FC27-9B3D-E9AB-DB793EA62298}"/>
              </a:ext>
            </a:extLst>
          </p:cNvPr>
          <p:cNvPicPr>
            <a:picLocks noChangeAspect="1"/>
          </p:cNvPicPr>
          <p:nvPr/>
        </p:nvPicPr>
        <p:blipFill rotWithShape="1">
          <a:blip r:embed="rId3"/>
          <a:srcRect l="3052" r="4" b="4"/>
          <a:stretch/>
        </p:blipFill>
        <p:spPr>
          <a:xfrm>
            <a:off x="6030116" y="1882916"/>
            <a:ext cx="5962558" cy="4351338"/>
          </a:xfrm>
          <a:prstGeom prst="rect">
            <a:avLst/>
          </a:prstGeom>
        </p:spPr>
      </p:pic>
    </p:spTree>
    <p:extLst>
      <p:ext uri="{BB962C8B-B14F-4D97-AF65-F5344CB8AC3E}">
        <p14:creationId xmlns:p14="http://schemas.microsoft.com/office/powerpoint/2010/main" val="1129459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584775"/>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r>
              <a:rPr lang="es-ES" dirty="0"/>
              <a:t>1.  Mono programación sin intercambio: </a:t>
            </a:r>
            <a:endParaRPr lang="es-CO" dirty="0"/>
          </a:p>
        </p:txBody>
      </p:sp>
      <p:sp>
        <p:nvSpPr>
          <p:cNvPr id="4" name="CuadroTexto 3">
            <a:extLst>
              <a:ext uri="{FF2B5EF4-FFF2-40B4-BE49-F238E27FC236}">
                <a16:creationId xmlns:a16="http://schemas.microsoft.com/office/drawing/2014/main" id="{1D7C2F46-3E43-44BE-033B-269CF44B79F9}"/>
              </a:ext>
            </a:extLst>
          </p:cNvPr>
          <p:cNvSpPr txBox="1"/>
          <p:nvPr/>
        </p:nvSpPr>
        <p:spPr>
          <a:xfrm>
            <a:off x="230378" y="1357736"/>
            <a:ext cx="11537552" cy="2062103"/>
          </a:xfrm>
          <a:prstGeom prst="rect">
            <a:avLst/>
          </a:prstGeom>
          <a:noFill/>
        </p:spPr>
        <p:txBody>
          <a:bodyPr wrap="square" rtlCol="0">
            <a:spAutoFit/>
          </a:bodyPr>
          <a:lstStyle>
            <a:defPPr>
              <a:defRPr lang="es-CO"/>
            </a:defPPr>
            <a:lvl1pPr>
              <a:defRPr sz="3200"/>
            </a:lvl1pPr>
          </a:lstStyle>
          <a:p>
            <a:pPr algn="just"/>
            <a:r>
              <a:rPr lang="es-ES" sz="3200" dirty="0"/>
              <a:t>Consistía en la carga de un solo proceso en la RAM que solo permitía que otro proceso se cargará cuando el que estaba en la memoria saliera(debido a que la memoria en ese tipo de sistemas era muy pequeña).</a:t>
            </a:r>
            <a:endParaRPr lang="es-CO" dirty="0"/>
          </a:p>
        </p:txBody>
      </p:sp>
      <p:pic>
        <p:nvPicPr>
          <p:cNvPr id="5" name="Imagen 4">
            <a:extLst>
              <a:ext uri="{FF2B5EF4-FFF2-40B4-BE49-F238E27FC236}">
                <a16:creationId xmlns:a16="http://schemas.microsoft.com/office/drawing/2014/main" id="{8AB053CD-A6A5-5B04-081D-6648EDE3215D}"/>
              </a:ext>
            </a:extLst>
          </p:cNvPr>
          <p:cNvPicPr>
            <a:picLocks noChangeAspect="1"/>
          </p:cNvPicPr>
          <p:nvPr/>
        </p:nvPicPr>
        <p:blipFill>
          <a:blip r:embed="rId2"/>
          <a:stretch>
            <a:fillRect/>
          </a:stretch>
        </p:blipFill>
        <p:spPr>
          <a:xfrm>
            <a:off x="2947424" y="3267439"/>
            <a:ext cx="6297152" cy="3195804"/>
          </a:xfrm>
          <a:prstGeom prst="rect">
            <a:avLst/>
          </a:prstGeom>
          <a:effectLst/>
        </p:spPr>
      </p:pic>
    </p:spTree>
    <p:extLst>
      <p:ext uri="{BB962C8B-B14F-4D97-AF65-F5344CB8AC3E}">
        <p14:creationId xmlns:p14="http://schemas.microsoft.com/office/powerpoint/2010/main" val="73668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1382" y="74691"/>
            <a:ext cx="11880618" cy="1323439"/>
          </a:xfrm>
          <a:prstGeom prst="rect">
            <a:avLst/>
          </a:prstGeom>
          <a:noFill/>
        </p:spPr>
        <p:txBody>
          <a:bodyPr wrap="square" rtlCol="0">
            <a:spAutoFit/>
          </a:bodyPr>
          <a:lstStyle>
            <a:defPPr>
              <a:defRPr lang="es-CO"/>
            </a:defPPr>
            <a:lvl1pPr algn="ctr">
              <a:defRPr sz="4000" b="1">
                <a:solidFill>
                  <a:srgbClr val="FF0000"/>
                </a:solidFill>
              </a:defRPr>
            </a:lvl1pPr>
          </a:lstStyle>
          <a:p>
            <a:r>
              <a:rPr lang="es-ES" dirty="0"/>
              <a:t>Existen otras dos variaciones posibles para la ubicación de procesos en RAM</a:t>
            </a:r>
            <a:endParaRPr lang="es-CO" dirty="0"/>
          </a:p>
        </p:txBody>
      </p:sp>
      <p:sp>
        <p:nvSpPr>
          <p:cNvPr id="4" name="Marcador de contenido 2">
            <a:extLst>
              <a:ext uri="{FF2B5EF4-FFF2-40B4-BE49-F238E27FC236}">
                <a16:creationId xmlns:a16="http://schemas.microsoft.com/office/drawing/2014/main" id="{84EA4BE4-E5C1-F975-94FB-96B59D3C5F3D}"/>
              </a:ext>
            </a:extLst>
          </p:cNvPr>
          <p:cNvSpPr txBox="1">
            <a:spLocks/>
          </p:cNvSpPr>
          <p:nvPr/>
        </p:nvSpPr>
        <p:spPr>
          <a:xfrm>
            <a:off x="179614" y="1253331"/>
            <a:ext cx="1170100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sz="3200" dirty="0"/>
          </a:p>
        </p:txBody>
      </p:sp>
      <p:sp>
        <p:nvSpPr>
          <p:cNvPr id="3" name="CuadroTexto 2">
            <a:extLst>
              <a:ext uri="{FF2B5EF4-FFF2-40B4-BE49-F238E27FC236}">
                <a16:creationId xmlns:a16="http://schemas.microsoft.com/office/drawing/2014/main" id="{43530B41-E04F-DB41-F067-ED3401447D2E}"/>
              </a:ext>
            </a:extLst>
          </p:cNvPr>
          <p:cNvSpPr txBox="1"/>
          <p:nvPr/>
        </p:nvSpPr>
        <p:spPr>
          <a:xfrm>
            <a:off x="179613" y="1253331"/>
            <a:ext cx="11701003" cy="2062103"/>
          </a:xfrm>
          <a:prstGeom prst="rect">
            <a:avLst/>
          </a:prstGeom>
          <a:noFill/>
        </p:spPr>
        <p:txBody>
          <a:bodyPr wrap="square" rtlCol="0">
            <a:spAutoFit/>
          </a:bodyPr>
          <a:lstStyle/>
          <a:p>
            <a:pPr marL="514350" indent="-514350">
              <a:buAutoNum type="arabicPeriod" startAt="3"/>
            </a:pPr>
            <a:r>
              <a:rPr lang="es-ES" sz="3200" dirty="0"/>
              <a:t>El peor en ajustarse.</a:t>
            </a:r>
          </a:p>
          <a:p>
            <a:pPr marL="514350" indent="-514350">
              <a:buAutoNum type="arabicPeriod" startAt="3"/>
            </a:pPr>
            <a:r>
              <a:rPr lang="es-ES" sz="3200" dirty="0"/>
              <a:t>El siguiente en ajustarse.</a:t>
            </a:r>
          </a:p>
          <a:p>
            <a:pPr marL="0" indent="0">
              <a:buNone/>
            </a:pPr>
            <a:r>
              <a:rPr lang="es-CO" sz="3200" dirty="0"/>
              <a:t>Se propone buscarlos y comparar con los dos algoritmos principales</a:t>
            </a:r>
            <a:endParaRPr lang="es-ES" sz="3200" dirty="0"/>
          </a:p>
          <a:p>
            <a:endParaRPr lang="es-CO" sz="3200" dirty="0"/>
          </a:p>
        </p:txBody>
      </p:sp>
      <p:pic>
        <p:nvPicPr>
          <p:cNvPr id="5" name="Imagen 4">
            <a:extLst>
              <a:ext uri="{FF2B5EF4-FFF2-40B4-BE49-F238E27FC236}">
                <a16:creationId xmlns:a16="http://schemas.microsoft.com/office/drawing/2014/main" id="{19387013-2F1E-9237-22A3-7ADC6B0C070D}"/>
              </a:ext>
            </a:extLst>
          </p:cNvPr>
          <p:cNvPicPr>
            <a:picLocks noChangeAspect="1"/>
          </p:cNvPicPr>
          <p:nvPr/>
        </p:nvPicPr>
        <p:blipFill>
          <a:blip r:embed="rId3"/>
          <a:stretch>
            <a:fillRect/>
          </a:stretch>
        </p:blipFill>
        <p:spPr>
          <a:xfrm>
            <a:off x="553919" y="3106659"/>
            <a:ext cx="5143500" cy="3676650"/>
          </a:xfrm>
          <a:prstGeom prst="rect">
            <a:avLst/>
          </a:prstGeom>
        </p:spPr>
      </p:pic>
      <p:pic>
        <p:nvPicPr>
          <p:cNvPr id="7" name="Imagen 6">
            <a:extLst>
              <a:ext uri="{FF2B5EF4-FFF2-40B4-BE49-F238E27FC236}">
                <a16:creationId xmlns:a16="http://schemas.microsoft.com/office/drawing/2014/main" id="{6115AB3A-FD10-C238-5252-E8696C0A2A34}"/>
              </a:ext>
            </a:extLst>
          </p:cNvPr>
          <p:cNvPicPr>
            <a:picLocks noChangeAspect="1"/>
          </p:cNvPicPr>
          <p:nvPr/>
        </p:nvPicPr>
        <p:blipFill>
          <a:blip r:embed="rId4"/>
          <a:stretch>
            <a:fillRect/>
          </a:stretch>
        </p:blipFill>
        <p:spPr>
          <a:xfrm>
            <a:off x="5853112" y="2929029"/>
            <a:ext cx="6338888" cy="3609975"/>
          </a:xfrm>
          <a:prstGeom prst="rect">
            <a:avLst/>
          </a:prstGeom>
        </p:spPr>
      </p:pic>
    </p:spTree>
    <p:extLst>
      <p:ext uri="{BB962C8B-B14F-4D97-AF65-F5344CB8AC3E}">
        <p14:creationId xmlns:p14="http://schemas.microsoft.com/office/powerpoint/2010/main" val="2507097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327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995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02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129121"/>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1095579"/>
            <a:ext cx="11537552" cy="584775"/>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r>
              <a:rPr lang="es-ES" dirty="0"/>
              <a:t>1.  Sistemas Mono programados</a:t>
            </a:r>
            <a:endParaRPr lang="es-CO" dirty="0"/>
          </a:p>
        </p:txBody>
      </p:sp>
      <p:grpSp>
        <p:nvGrpSpPr>
          <p:cNvPr id="9" name="Grupo 8">
            <a:extLst>
              <a:ext uri="{FF2B5EF4-FFF2-40B4-BE49-F238E27FC236}">
                <a16:creationId xmlns:a16="http://schemas.microsoft.com/office/drawing/2014/main" id="{65EF54B6-394D-78B3-CCC4-E2D72754ACC8}"/>
              </a:ext>
            </a:extLst>
          </p:cNvPr>
          <p:cNvGrpSpPr/>
          <p:nvPr/>
        </p:nvGrpSpPr>
        <p:grpSpPr>
          <a:xfrm>
            <a:off x="391888" y="1808558"/>
            <a:ext cx="11400969" cy="1734457"/>
            <a:chOff x="391888" y="1808558"/>
            <a:chExt cx="11400969" cy="1734457"/>
          </a:xfrm>
        </p:grpSpPr>
        <p:sp>
          <p:nvSpPr>
            <p:cNvPr id="6" name="Rectángulo 5">
              <a:extLst>
                <a:ext uri="{FF2B5EF4-FFF2-40B4-BE49-F238E27FC236}">
                  <a16:creationId xmlns:a16="http://schemas.microsoft.com/office/drawing/2014/main" id="{EEEC0141-AACD-3198-B8C1-51C4BBE1CD01}"/>
                </a:ext>
              </a:extLst>
            </p:cNvPr>
            <p:cNvSpPr/>
            <p:nvPr/>
          </p:nvSpPr>
          <p:spPr>
            <a:xfrm>
              <a:off x="399142" y="1815815"/>
              <a:ext cx="11393715"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B442CD84-25F1-8641-C526-B3DD2037AE82}"/>
                </a:ext>
              </a:extLst>
            </p:cNvPr>
            <p:cNvSpPr/>
            <p:nvPr/>
          </p:nvSpPr>
          <p:spPr>
            <a:xfrm>
              <a:off x="391888" y="1808558"/>
              <a:ext cx="2635920"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 name="Rectángulo: esquinas redondeadas 6">
            <a:extLst>
              <a:ext uri="{FF2B5EF4-FFF2-40B4-BE49-F238E27FC236}">
                <a16:creationId xmlns:a16="http://schemas.microsoft.com/office/drawing/2014/main" id="{98CFDE91-E8EF-E45D-B516-8CCD6B7CF9F1}"/>
              </a:ext>
            </a:extLst>
          </p:cNvPr>
          <p:cNvSpPr/>
          <p:nvPr/>
        </p:nvSpPr>
        <p:spPr>
          <a:xfrm>
            <a:off x="391888" y="4149236"/>
            <a:ext cx="2576287"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t>Sistema</a:t>
            </a:r>
          </a:p>
          <a:p>
            <a:pPr algn="ctr"/>
            <a:r>
              <a:rPr lang="es-MX" sz="3600" dirty="0"/>
              <a:t>Operativo</a:t>
            </a:r>
            <a:endParaRPr lang="es-CO" sz="3600" dirty="0"/>
          </a:p>
        </p:txBody>
      </p:sp>
    </p:spTree>
    <p:extLst>
      <p:ext uri="{BB962C8B-B14F-4D97-AF65-F5344CB8AC3E}">
        <p14:creationId xmlns:p14="http://schemas.microsoft.com/office/powerpoint/2010/main" val="50075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129121"/>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1095579"/>
            <a:ext cx="11537552" cy="584775"/>
          </a:xfrm>
          <a:prstGeom prst="rect">
            <a:avLst/>
          </a:prstGeom>
          <a:noFill/>
        </p:spPr>
        <p:txBody>
          <a:bodyPr wrap="square" rtlCol="0">
            <a:spAutoFit/>
          </a:bodyPr>
          <a:lstStyle>
            <a:defPPr>
              <a:defRPr lang="es-CO"/>
            </a:defPPr>
            <a:lvl1pPr>
              <a:defRPr sz="3200"/>
            </a:lvl1pPr>
          </a:lstStyle>
          <a:p>
            <a:pPr algn="just"/>
            <a:r>
              <a:rPr lang="es-ES" dirty="0"/>
              <a:t>1. </a:t>
            </a:r>
            <a:r>
              <a:rPr lang="es-ES" sz="3200" dirty="0"/>
              <a:t> Sistemas Mono programados</a:t>
            </a:r>
            <a:endParaRPr lang="es-CO" dirty="0"/>
          </a:p>
        </p:txBody>
      </p:sp>
      <p:sp>
        <p:nvSpPr>
          <p:cNvPr id="6" name="Rectángulo 5">
            <a:extLst>
              <a:ext uri="{FF2B5EF4-FFF2-40B4-BE49-F238E27FC236}">
                <a16:creationId xmlns:a16="http://schemas.microsoft.com/office/drawing/2014/main" id="{EEEC0141-AACD-3198-B8C1-51C4BBE1CD01}"/>
              </a:ext>
            </a:extLst>
          </p:cNvPr>
          <p:cNvSpPr/>
          <p:nvPr/>
        </p:nvSpPr>
        <p:spPr>
          <a:xfrm>
            <a:off x="399142" y="1815815"/>
            <a:ext cx="11393715"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B442CD84-25F1-8641-C526-B3DD2037AE82}"/>
              </a:ext>
            </a:extLst>
          </p:cNvPr>
          <p:cNvSpPr/>
          <p:nvPr/>
        </p:nvSpPr>
        <p:spPr>
          <a:xfrm>
            <a:off x="391888" y="1808558"/>
            <a:ext cx="2635920"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esquinas redondeadas 6">
            <a:extLst>
              <a:ext uri="{FF2B5EF4-FFF2-40B4-BE49-F238E27FC236}">
                <a16:creationId xmlns:a16="http://schemas.microsoft.com/office/drawing/2014/main" id="{98CFDE91-E8EF-E45D-B516-8CCD6B7CF9F1}"/>
              </a:ext>
            </a:extLst>
          </p:cNvPr>
          <p:cNvSpPr/>
          <p:nvPr/>
        </p:nvSpPr>
        <p:spPr>
          <a:xfrm>
            <a:off x="422493" y="1865565"/>
            <a:ext cx="2576287"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t>Sistema</a:t>
            </a:r>
          </a:p>
          <a:p>
            <a:pPr algn="ctr"/>
            <a:r>
              <a:rPr lang="es-MX" sz="3600" dirty="0"/>
              <a:t>Operativo</a:t>
            </a:r>
            <a:endParaRPr lang="es-CO" sz="3600" dirty="0"/>
          </a:p>
        </p:txBody>
      </p:sp>
      <p:sp>
        <p:nvSpPr>
          <p:cNvPr id="4" name="Rectángulo: esquinas redondeadas 3">
            <a:extLst>
              <a:ext uri="{FF2B5EF4-FFF2-40B4-BE49-F238E27FC236}">
                <a16:creationId xmlns:a16="http://schemas.microsoft.com/office/drawing/2014/main" id="{F4619A5F-872E-12FE-8E13-420FC4129692}"/>
              </a:ext>
            </a:extLst>
          </p:cNvPr>
          <p:cNvSpPr/>
          <p:nvPr/>
        </p:nvSpPr>
        <p:spPr>
          <a:xfrm>
            <a:off x="3766459" y="4149236"/>
            <a:ext cx="3984170"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t>Proceso</a:t>
            </a:r>
            <a:endParaRPr lang="es-CO" sz="3600" dirty="0"/>
          </a:p>
        </p:txBody>
      </p:sp>
    </p:spTree>
    <p:extLst>
      <p:ext uri="{BB962C8B-B14F-4D97-AF65-F5344CB8AC3E}">
        <p14:creationId xmlns:p14="http://schemas.microsoft.com/office/powerpoint/2010/main" val="2984940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129121"/>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1095579"/>
            <a:ext cx="11537552" cy="584775"/>
          </a:xfrm>
          <a:prstGeom prst="rect">
            <a:avLst/>
          </a:prstGeom>
          <a:noFill/>
        </p:spPr>
        <p:txBody>
          <a:bodyPr wrap="square" rtlCol="0">
            <a:spAutoFit/>
          </a:bodyPr>
          <a:lstStyle>
            <a:defPPr>
              <a:defRPr lang="es-CO"/>
            </a:defPPr>
            <a:lvl1pPr>
              <a:defRPr sz="3200"/>
            </a:lvl1pPr>
          </a:lstStyle>
          <a:p>
            <a:pPr algn="just"/>
            <a:r>
              <a:rPr lang="es-ES" dirty="0"/>
              <a:t>1. </a:t>
            </a:r>
            <a:r>
              <a:rPr lang="es-ES" sz="3200" dirty="0"/>
              <a:t> Sistemas Mono programados</a:t>
            </a:r>
            <a:endParaRPr lang="es-CO" dirty="0"/>
          </a:p>
        </p:txBody>
      </p:sp>
      <p:sp>
        <p:nvSpPr>
          <p:cNvPr id="6" name="Rectángulo 5">
            <a:extLst>
              <a:ext uri="{FF2B5EF4-FFF2-40B4-BE49-F238E27FC236}">
                <a16:creationId xmlns:a16="http://schemas.microsoft.com/office/drawing/2014/main" id="{EEEC0141-AACD-3198-B8C1-51C4BBE1CD01}"/>
              </a:ext>
            </a:extLst>
          </p:cNvPr>
          <p:cNvSpPr/>
          <p:nvPr/>
        </p:nvSpPr>
        <p:spPr>
          <a:xfrm>
            <a:off x="399142" y="1815815"/>
            <a:ext cx="11393715"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B442CD84-25F1-8641-C526-B3DD2037AE82}"/>
              </a:ext>
            </a:extLst>
          </p:cNvPr>
          <p:cNvSpPr/>
          <p:nvPr/>
        </p:nvSpPr>
        <p:spPr>
          <a:xfrm>
            <a:off x="391888" y="1808558"/>
            <a:ext cx="2635920"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esquinas redondeadas 6">
            <a:extLst>
              <a:ext uri="{FF2B5EF4-FFF2-40B4-BE49-F238E27FC236}">
                <a16:creationId xmlns:a16="http://schemas.microsoft.com/office/drawing/2014/main" id="{98CFDE91-E8EF-E45D-B516-8CCD6B7CF9F1}"/>
              </a:ext>
            </a:extLst>
          </p:cNvPr>
          <p:cNvSpPr/>
          <p:nvPr/>
        </p:nvSpPr>
        <p:spPr>
          <a:xfrm>
            <a:off x="422493" y="1865565"/>
            <a:ext cx="2576287"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t>Sistema</a:t>
            </a:r>
          </a:p>
          <a:p>
            <a:pPr algn="ctr"/>
            <a:r>
              <a:rPr lang="es-MX" sz="3600" dirty="0"/>
              <a:t>Operativo</a:t>
            </a:r>
            <a:endParaRPr lang="es-CO" sz="3600" dirty="0"/>
          </a:p>
        </p:txBody>
      </p:sp>
      <p:sp>
        <p:nvSpPr>
          <p:cNvPr id="4" name="Rectángulo: esquinas redondeadas 3">
            <a:extLst>
              <a:ext uri="{FF2B5EF4-FFF2-40B4-BE49-F238E27FC236}">
                <a16:creationId xmlns:a16="http://schemas.microsoft.com/office/drawing/2014/main" id="{F4619A5F-872E-12FE-8E13-420FC4129692}"/>
              </a:ext>
            </a:extLst>
          </p:cNvPr>
          <p:cNvSpPr/>
          <p:nvPr/>
        </p:nvSpPr>
        <p:spPr>
          <a:xfrm>
            <a:off x="3098803" y="1872822"/>
            <a:ext cx="3984170" cy="1613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t>Proceso</a:t>
            </a:r>
            <a:endParaRPr lang="es-CO" sz="3600" dirty="0"/>
          </a:p>
        </p:txBody>
      </p:sp>
    </p:spTree>
    <p:extLst>
      <p:ext uri="{BB962C8B-B14F-4D97-AF65-F5344CB8AC3E}">
        <p14:creationId xmlns:p14="http://schemas.microsoft.com/office/powerpoint/2010/main" val="3691217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584775"/>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r>
              <a:rPr lang="es-ES" dirty="0"/>
              <a:t>2. Multriprogración con particiones fijas y sin intercambio</a:t>
            </a:r>
            <a:endParaRPr lang="es-CO" dirty="0"/>
          </a:p>
        </p:txBody>
      </p:sp>
      <p:sp>
        <p:nvSpPr>
          <p:cNvPr id="4" name="CuadroTexto 3">
            <a:extLst>
              <a:ext uri="{FF2B5EF4-FFF2-40B4-BE49-F238E27FC236}">
                <a16:creationId xmlns:a16="http://schemas.microsoft.com/office/drawing/2014/main" id="{1D7C2F46-3E43-44BE-033B-269CF44B79F9}"/>
              </a:ext>
            </a:extLst>
          </p:cNvPr>
          <p:cNvSpPr txBox="1"/>
          <p:nvPr/>
        </p:nvSpPr>
        <p:spPr>
          <a:xfrm>
            <a:off x="230378" y="1386765"/>
            <a:ext cx="11537552" cy="2062103"/>
          </a:xfrm>
          <a:prstGeom prst="rect">
            <a:avLst/>
          </a:prstGeom>
          <a:noFill/>
        </p:spPr>
        <p:txBody>
          <a:bodyPr wrap="square" rtlCol="0">
            <a:spAutoFit/>
          </a:bodyPr>
          <a:lstStyle>
            <a:defPPr>
              <a:defRPr lang="es-CO"/>
            </a:defPPr>
            <a:lvl1pPr>
              <a:defRPr sz="3200"/>
            </a:lvl1pPr>
          </a:lstStyle>
          <a:p>
            <a:pPr algn="just"/>
            <a:r>
              <a:rPr lang="es-CO" dirty="0"/>
              <a:t>En este esquema el programador conocía </a:t>
            </a:r>
            <a:r>
              <a:rPr lang="es-CO" dirty="0" err="1"/>
              <a:t>aproxidamente</a:t>
            </a:r>
            <a:r>
              <a:rPr lang="es-CO" dirty="0"/>
              <a:t> el valor de las particiones pues sabia el tamaño aproximado de los procesos que se cargaban en  la memoria y por esto creaba las particiones de acuerdo a esos tamaños.</a:t>
            </a:r>
          </a:p>
        </p:txBody>
      </p:sp>
      <p:sp>
        <p:nvSpPr>
          <p:cNvPr id="9" name="CuadroTexto 8">
            <a:extLst>
              <a:ext uri="{FF2B5EF4-FFF2-40B4-BE49-F238E27FC236}">
                <a16:creationId xmlns:a16="http://schemas.microsoft.com/office/drawing/2014/main" id="{7714BC90-6A58-4422-2556-67DE5EACD5C9}"/>
              </a:ext>
            </a:extLst>
          </p:cNvPr>
          <p:cNvSpPr txBox="1"/>
          <p:nvPr/>
        </p:nvSpPr>
        <p:spPr>
          <a:xfrm>
            <a:off x="6473371" y="4249036"/>
            <a:ext cx="5404638" cy="2185214"/>
          </a:xfrm>
          <a:prstGeom prst="rect">
            <a:avLst/>
          </a:prstGeom>
          <a:solidFill>
            <a:schemeClr val="accent1">
              <a:lumMod val="60000"/>
              <a:lumOff val="40000"/>
            </a:schemeClr>
          </a:solidFill>
        </p:spPr>
        <p:txBody>
          <a:bodyPr wrap="square">
            <a:spAutoFit/>
          </a:bodyPr>
          <a:lstStyle/>
          <a:p>
            <a:r>
              <a:rPr lang="es-ES" sz="4000" b="1" dirty="0">
                <a:solidFill>
                  <a:srgbClr val="FF0000"/>
                </a:solidFill>
              </a:rPr>
              <a:t>Nota:</a:t>
            </a:r>
            <a:r>
              <a:rPr lang="es-ES" sz="3200" dirty="0"/>
              <a:t>  Este esquema puede usar una cola para todas las particiones o una cola por cada una de las particiones.</a:t>
            </a:r>
            <a:endParaRPr lang="es-CO" sz="3200" dirty="0"/>
          </a:p>
        </p:txBody>
      </p:sp>
      <p:pic>
        <p:nvPicPr>
          <p:cNvPr id="7" name="Imagen 6">
            <a:extLst>
              <a:ext uri="{FF2B5EF4-FFF2-40B4-BE49-F238E27FC236}">
                <a16:creationId xmlns:a16="http://schemas.microsoft.com/office/drawing/2014/main" id="{6F328408-B822-D5B9-3B21-A798364A4389}"/>
              </a:ext>
            </a:extLst>
          </p:cNvPr>
          <p:cNvPicPr>
            <a:picLocks noChangeAspect="1"/>
          </p:cNvPicPr>
          <p:nvPr/>
        </p:nvPicPr>
        <p:blipFill>
          <a:blip r:embed="rId2"/>
          <a:stretch>
            <a:fillRect/>
          </a:stretch>
        </p:blipFill>
        <p:spPr>
          <a:xfrm>
            <a:off x="286695" y="3311463"/>
            <a:ext cx="6044980" cy="3505593"/>
          </a:xfrm>
          <a:prstGeom prst="rect">
            <a:avLst/>
          </a:prstGeom>
        </p:spPr>
      </p:pic>
    </p:spTree>
    <p:extLst>
      <p:ext uri="{BB962C8B-B14F-4D97-AF65-F5344CB8AC3E}">
        <p14:creationId xmlns:p14="http://schemas.microsoft.com/office/powerpoint/2010/main" val="372957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9234" y="-88594"/>
            <a:ext cx="11098696" cy="830997"/>
          </a:xfrm>
          <a:prstGeom prst="rect">
            <a:avLst/>
          </a:prstGeom>
          <a:noFill/>
        </p:spPr>
        <p:txBody>
          <a:bodyPr wrap="square" rtlCol="0">
            <a:spAutoFit/>
          </a:bodyPr>
          <a:lstStyle/>
          <a:p>
            <a:r>
              <a:rPr lang="es-MX" sz="4800" b="1" dirty="0">
                <a:solidFill>
                  <a:srgbClr val="FF0000"/>
                </a:solidFill>
              </a:rPr>
              <a:t>ESQUEMAS DE ADMINISTRACION DE RAM</a:t>
            </a:r>
            <a:endParaRPr lang="es-CO" sz="4800" b="1" dirty="0">
              <a:solidFill>
                <a:srgbClr val="FF0000"/>
              </a:solidFill>
            </a:endParaRPr>
          </a:p>
        </p:txBody>
      </p:sp>
      <p:sp>
        <p:nvSpPr>
          <p:cNvPr id="3" name="CuadroTexto 2"/>
          <p:cNvSpPr txBox="1"/>
          <p:nvPr/>
        </p:nvSpPr>
        <p:spPr>
          <a:xfrm>
            <a:off x="230378" y="747236"/>
            <a:ext cx="11308479" cy="584775"/>
          </a:xfrm>
          <a:prstGeom prst="rect">
            <a:avLst/>
          </a:prstGeom>
          <a:solidFill>
            <a:srgbClr val="002060"/>
          </a:solidFill>
        </p:spPr>
        <p:txBody>
          <a:bodyPr wrap="square" rtlCol="0">
            <a:spAutoFit/>
          </a:bodyPr>
          <a:lstStyle>
            <a:defPPr>
              <a:defRPr lang="es-CO"/>
            </a:defPPr>
            <a:lvl1pPr>
              <a:defRPr sz="3200">
                <a:solidFill>
                  <a:schemeClr val="bg1"/>
                </a:solidFill>
              </a:defRPr>
            </a:lvl1pPr>
          </a:lstStyle>
          <a:p>
            <a:r>
              <a:rPr lang="es-ES" dirty="0"/>
              <a:t>2. Multriprogración con particiones fijas y sin intercambio</a:t>
            </a:r>
            <a:endParaRPr lang="es-CO" dirty="0"/>
          </a:p>
        </p:txBody>
      </p:sp>
      <p:sp>
        <p:nvSpPr>
          <p:cNvPr id="4" name="CuadroTexto 3">
            <a:extLst>
              <a:ext uri="{FF2B5EF4-FFF2-40B4-BE49-F238E27FC236}">
                <a16:creationId xmlns:a16="http://schemas.microsoft.com/office/drawing/2014/main" id="{1D7C2F46-3E43-44BE-033B-269CF44B79F9}"/>
              </a:ext>
            </a:extLst>
          </p:cNvPr>
          <p:cNvSpPr txBox="1"/>
          <p:nvPr/>
        </p:nvSpPr>
        <p:spPr>
          <a:xfrm>
            <a:off x="230378" y="1386765"/>
            <a:ext cx="11537552" cy="584775"/>
          </a:xfrm>
          <a:prstGeom prst="rect">
            <a:avLst/>
          </a:prstGeom>
          <a:noFill/>
        </p:spPr>
        <p:txBody>
          <a:bodyPr wrap="square" rtlCol="0">
            <a:spAutoFit/>
          </a:bodyPr>
          <a:lstStyle>
            <a:defPPr>
              <a:defRPr lang="es-CO"/>
            </a:defPPr>
            <a:lvl1pPr>
              <a:defRPr sz="3200"/>
            </a:lvl1pPr>
          </a:lstStyle>
          <a:p>
            <a:pPr algn="just"/>
            <a:r>
              <a:rPr lang="es-CO" dirty="0"/>
              <a:t>2.1.1 </a:t>
            </a:r>
            <a:r>
              <a:rPr lang="es-CO" b="1" dirty="0"/>
              <a:t>Concepto de fragmentación</a:t>
            </a:r>
          </a:p>
        </p:txBody>
      </p:sp>
      <p:sp>
        <p:nvSpPr>
          <p:cNvPr id="5" name="CuadroTexto 4">
            <a:extLst>
              <a:ext uri="{FF2B5EF4-FFF2-40B4-BE49-F238E27FC236}">
                <a16:creationId xmlns:a16="http://schemas.microsoft.com/office/drawing/2014/main" id="{B559A84A-B2F1-B6F1-7482-3098551596FD}"/>
              </a:ext>
            </a:extLst>
          </p:cNvPr>
          <p:cNvSpPr txBox="1"/>
          <p:nvPr/>
        </p:nvSpPr>
        <p:spPr>
          <a:xfrm>
            <a:off x="424070" y="1951672"/>
            <a:ext cx="11114787" cy="2954655"/>
          </a:xfrm>
          <a:prstGeom prst="rect">
            <a:avLst/>
          </a:prstGeom>
          <a:noFill/>
        </p:spPr>
        <p:txBody>
          <a:bodyPr wrap="square" rtlCol="0">
            <a:spAutoFit/>
          </a:bodyPr>
          <a:lstStyle/>
          <a:p>
            <a:pPr marL="285750" indent="-285750">
              <a:buFont typeface="Arial" panose="020B0604020202020204" pitchFamily="34" charset="0"/>
              <a:buChar char="•"/>
            </a:pPr>
            <a:r>
              <a:rPr lang="es-ES" sz="2800" b="1" dirty="0"/>
              <a:t>FRAGMENTACION INTERNA:  </a:t>
            </a:r>
            <a:r>
              <a:rPr lang="es-ES" sz="2800" dirty="0"/>
              <a:t>Se da cuando un proceso es menor que la partición creada por el programador.  El espacio que es menor nunca es utilizado por el proceso cuando se carga(es un desperdicio de memoria).</a:t>
            </a:r>
          </a:p>
          <a:p>
            <a:pPr marL="285750" indent="-285750">
              <a:buFont typeface="Arial" panose="020B0604020202020204" pitchFamily="34" charset="0"/>
              <a:buChar char="•"/>
            </a:pPr>
            <a:r>
              <a:rPr lang="es-ES" sz="2800" b="1" dirty="0"/>
              <a:t>FRAGMANTACIÓN EXTERNA:</a:t>
            </a:r>
            <a:r>
              <a:rPr lang="es-ES" sz="2800" dirty="0"/>
              <a:t>  Se da cuando el espacio no usado de memoria esta entre dos particiones(esto lo convierte en un desperdicio de memoria).</a:t>
            </a:r>
          </a:p>
          <a:p>
            <a:endParaRPr lang="es-CO" dirty="0"/>
          </a:p>
        </p:txBody>
      </p:sp>
      <p:sp>
        <p:nvSpPr>
          <p:cNvPr id="7" name="Rectángulo 6">
            <a:extLst>
              <a:ext uri="{FF2B5EF4-FFF2-40B4-BE49-F238E27FC236}">
                <a16:creationId xmlns:a16="http://schemas.microsoft.com/office/drawing/2014/main" id="{EBB24D6D-7B25-9516-2E9C-CDEA222832BC}"/>
              </a:ext>
            </a:extLst>
          </p:cNvPr>
          <p:cNvSpPr/>
          <p:nvPr/>
        </p:nvSpPr>
        <p:spPr>
          <a:xfrm>
            <a:off x="482126" y="5037986"/>
            <a:ext cx="11134353"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D5740B85-7384-5C42-11D3-6D94ABB2CF6E}"/>
              </a:ext>
            </a:extLst>
          </p:cNvPr>
          <p:cNvSpPr/>
          <p:nvPr/>
        </p:nvSpPr>
        <p:spPr>
          <a:xfrm>
            <a:off x="482126" y="5037986"/>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DFCD8FBF-96A5-A020-6D25-CF701FC5F883}"/>
              </a:ext>
            </a:extLst>
          </p:cNvPr>
          <p:cNvSpPr/>
          <p:nvPr/>
        </p:nvSpPr>
        <p:spPr>
          <a:xfrm>
            <a:off x="3265714" y="5037986"/>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D15D2CD4-D386-961B-D9EC-F3ED2754C409}"/>
              </a:ext>
            </a:extLst>
          </p:cNvPr>
          <p:cNvSpPr/>
          <p:nvPr/>
        </p:nvSpPr>
        <p:spPr>
          <a:xfrm>
            <a:off x="6054040" y="5037986"/>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6">
            <a:extLst>
              <a:ext uri="{FF2B5EF4-FFF2-40B4-BE49-F238E27FC236}">
                <a16:creationId xmlns:a16="http://schemas.microsoft.com/office/drawing/2014/main" id="{048342BF-72F4-D9D0-07E2-4C5714D8E2DA}"/>
              </a:ext>
            </a:extLst>
          </p:cNvPr>
          <p:cNvSpPr/>
          <p:nvPr/>
        </p:nvSpPr>
        <p:spPr>
          <a:xfrm>
            <a:off x="8832891" y="5037986"/>
            <a:ext cx="2783588" cy="1727200"/>
          </a:xfrm>
          <a:prstGeom prst="rect">
            <a:avLst/>
          </a:prstGeom>
          <a:solidFill>
            <a:schemeClr val="accent5">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832924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1939</Words>
  <Application>Microsoft Office PowerPoint</Application>
  <PresentationFormat>Panorámica</PresentationFormat>
  <Paragraphs>266</Paragraphs>
  <Slides>43</Slides>
  <Notes>15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43</vt:i4>
      </vt:variant>
    </vt:vector>
  </HeadingPairs>
  <TitlesOfParts>
    <vt:vector size="47"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Javier Ospina Moreno</cp:lastModifiedBy>
  <cp:revision>72</cp:revision>
  <dcterms:created xsi:type="dcterms:W3CDTF">2020-03-22T23:16:59Z</dcterms:created>
  <dcterms:modified xsi:type="dcterms:W3CDTF">2022-11-03T21:59:03Z</dcterms:modified>
</cp:coreProperties>
</file>